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60" r:id="rId1"/>
  </p:sldMasterIdLst>
  <p:notesMasterIdLst>
    <p:notesMasterId r:id="rId29"/>
  </p:notesMasterIdLst>
  <p:handoutMasterIdLst>
    <p:handoutMasterId r:id="rId30"/>
  </p:handoutMasterIdLst>
  <p:sldIdLst>
    <p:sldId id="622" r:id="rId2"/>
    <p:sldId id="1483" r:id="rId3"/>
    <p:sldId id="1587" r:id="rId4"/>
    <p:sldId id="1589" r:id="rId5"/>
    <p:sldId id="660" r:id="rId6"/>
    <p:sldId id="661" r:id="rId7"/>
    <p:sldId id="681" r:id="rId8"/>
    <p:sldId id="685" r:id="rId9"/>
    <p:sldId id="675" r:id="rId10"/>
    <p:sldId id="682" r:id="rId11"/>
    <p:sldId id="689" r:id="rId12"/>
    <p:sldId id="674" r:id="rId13"/>
    <p:sldId id="679" r:id="rId14"/>
    <p:sldId id="658" r:id="rId15"/>
    <p:sldId id="659" r:id="rId16"/>
    <p:sldId id="688" r:id="rId17"/>
    <p:sldId id="678" r:id="rId18"/>
    <p:sldId id="680" r:id="rId19"/>
    <p:sldId id="684" r:id="rId20"/>
    <p:sldId id="669" r:id="rId21"/>
    <p:sldId id="664" r:id="rId22"/>
    <p:sldId id="666" r:id="rId23"/>
    <p:sldId id="683" r:id="rId24"/>
    <p:sldId id="686" r:id="rId25"/>
    <p:sldId id="665" r:id="rId26"/>
    <p:sldId id="687" r:id="rId27"/>
    <p:sldId id="667" r:id="rId28"/>
  </p:sldIdLst>
  <p:sldSz cx="9906000" cy="6858000" type="A4"/>
  <p:notesSz cx="6858000" cy="9313863"/>
  <p:defaultTextStyle>
    <a:defPPr>
      <a:defRPr lang="en-US"/>
    </a:defPPr>
    <a:lvl1pPr algn="l" rtl="0" eaLnBrk="0" fontAlgn="base" hangingPunct="0">
      <a:spcBef>
        <a:spcPct val="0"/>
      </a:spcBef>
      <a:spcAft>
        <a:spcPct val="0"/>
      </a:spcAft>
      <a:defRPr sz="2200" kern="1200">
        <a:solidFill>
          <a:schemeClr val="tx1"/>
        </a:solidFill>
        <a:latin typeface="Arial" charset="0"/>
        <a:ea typeface="ヒラギノ角ゴ Pro W3" pitchFamily="28" charset="-128"/>
        <a:cs typeface="+mn-cs"/>
      </a:defRPr>
    </a:lvl1pPr>
    <a:lvl2pPr marL="419938" algn="l" rtl="0" eaLnBrk="0" fontAlgn="base" hangingPunct="0">
      <a:spcBef>
        <a:spcPct val="0"/>
      </a:spcBef>
      <a:spcAft>
        <a:spcPct val="0"/>
      </a:spcAft>
      <a:defRPr sz="2200" kern="1200">
        <a:solidFill>
          <a:schemeClr val="tx1"/>
        </a:solidFill>
        <a:latin typeface="Arial" charset="0"/>
        <a:ea typeface="ヒラギノ角ゴ Pro W3" pitchFamily="28" charset="-128"/>
        <a:cs typeface="+mn-cs"/>
      </a:defRPr>
    </a:lvl2pPr>
    <a:lvl3pPr marL="839876" algn="l" rtl="0" eaLnBrk="0" fontAlgn="base" hangingPunct="0">
      <a:spcBef>
        <a:spcPct val="0"/>
      </a:spcBef>
      <a:spcAft>
        <a:spcPct val="0"/>
      </a:spcAft>
      <a:defRPr sz="2200" kern="1200">
        <a:solidFill>
          <a:schemeClr val="tx1"/>
        </a:solidFill>
        <a:latin typeface="Arial" charset="0"/>
        <a:ea typeface="ヒラギノ角ゴ Pro W3" pitchFamily="28" charset="-128"/>
        <a:cs typeface="+mn-cs"/>
      </a:defRPr>
    </a:lvl3pPr>
    <a:lvl4pPr marL="1259815" algn="l" rtl="0" eaLnBrk="0" fontAlgn="base" hangingPunct="0">
      <a:spcBef>
        <a:spcPct val="0"/>
      </a:spcBef>
      <a:spcAft>
        <a:spcPct val="0"/>
      </a:spcAft>
      <a:defRPr sz="2200" kern="1200">
        <a:solidFill>
          <a:schemeClr val="tx1"/>
        </a:solidFill>
        <a:latin typeface="Arial" charset="0"/>
        <a:ea typeface="ヒラギノ角ゴ Pro W3" pitchFamily="28" charset="-128"/>
        <a:cs typeface="+mn-cs"/>
      </a:defRPr>
    </a:lvl4pPr>
    <a:lvl5pPr marL="1679753" algn="l" rtl="0" eaLnBrk="0" fontAlgn="base" hangingPunct="0">
      <a:spcBef>
        <a:spcPct val="0"/>
      </a:spcBef>
      <a:spcAft>
        <a:spcPct val="0"/>
      </a:spcAft>
      <a:defRPr sz="2200" kern="1200">
        <a:solidFill>
          <a:schemeClr val="tx1"/>
        </a:solidFill>
        <a:latin typeface="Arial" charset="0"/>
        <a:ea typeface="ヒラギノ角ゴ Pro W3" pitchFamily="28" charset="-128"/>
        <a:cs typeface="+mn-cs"/>
      </a:defRPr>
    </a:lvl5pPr>
    <a:lvl6pPr marL="2099691" algn="l" defTabSz="839876" rtl="0" eaLnBrk="1" latinLnBrk="0" hangingPunct="1">
      <a:defRPr sz="2200" kern="1200">
        <a:solidFill>
          <a:schemeClr val="tx1"/>
        </a:solidFill>
        <a:latin typeface="Arial" charset="0"/>
        <a:ea typeface="ヒラギノ角ゴ Pro W3" pitchFamily="28" charset="-128"/>
        <a:cs typeface="+mn-cs"/>
      </a:defRPr>
    </a:lvl6pPr>
    <a:lvl7pPr marL="2519629" algn="l" defTabSz="839876" rtl="0" eaLnBrk="1" latinLnBrk="0" hangingPunct="1">
      <a:defRPr sz="2200" kern="1200">
        <a:solidFill>
          <a:schemeClr val="tx1"/>
        </a:solidFill>
        <a:latin typeface="Arial" charset="0"/>
        <a:ea typeface="ヒラギノ角ゴ Pro W3" pitchFamily="28" charset="-128"/>
        <a:cs typeface="+mn-cs"/>
      </a:defRPr>
    </a:lvl7pPr>
    <a:lvl8pPr marL="2939567" algn="l" defTabSz="839876" rtl="0" eaLnBrk="1" latinLnBrk="0" hangingPunct="1">
      <a:defRPr sz="2200" kern="1200">
        <a:solidFill>
          <a:schemeClr val="tx1"/>
        </a:solidFill>
        <a:latin typeface="Arial" charset="0"/>
        <a:ea typeface="ヒラギノ角ゴ Pro W3" pitchFamily="28" charset="-128"/>
        <a:cs typeface="+mn-cs"/>
      </a:defRPr>
    </a:lvl8pPr>
    <a:lvl9pPr marL="3359506" algn="l" defTabSz="839876" rtl="0" eaLnBrk="1" latinLnBrk="0" hangingPunct="1">
      <a:defRPr sz="2200" kern="1200">
        <a:solidFill>
          <a:schemeClr val="tx1"/>
        </a:solidFill>
        <a:latin typeface="Arial" charset="0"/>
        <a:ea typeface="ヒラギノ角ゴ Pro W3" pitchFamily="28" charset="-128"/>
        <a:cs typeface="+mn-cs"/>
      </a:defRPr>
    </a:lvl9pPr>
  </p:defaultTextStyle>
  <p:extLst>
    <p:ext uri="{EFAFB233-063F-42B5-8137-9DF3F51BA10A}">
      <p15:sldGuideLst xmlns:p15="http://schemas.microsoft.com/office/powerpoint/2012/main">
        <p15:guide id="1" orient="horz" pos="2160">
          <p15:clr>
            <a:srgbClr val="A4A3A4"/>
          </p15:clr>
        </p15:guide>
        <p15:guide id="2" pos="311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2E8F"/>
    <a:srgbClr val="FCC918"/>
    <a:srgbClr val="6F11A7"/>
    <a:srgbClr val="00B9F2"/>
    <a:srgbClr val="899A35"/>
    <a:srgbClr val="97BDD4"/>
    <a:srgbClr val="FFE512"/>
    <a:srgbClr val="FFA923"/>
    <a:srgbClr val="E5A923"/>
    <a:srgbClr val="97BD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3878" autoAdjust="0"/>
  </p:normalViewPr>
  <p:slideViewPr>
    <p:cSldViewPr>
      <p:cViewPr varScale="1">
        <p:scale>
          <a:sx n="120" d="100"/>
          <a:sy n="120" d="100"/>
        </p:scale>
        <p:origin x="1632" y="184"/>
      </p:cViewPr>
      <p:guideLst>
        <p:guide orient="horz" pos="2160"/>
        <p:guide pos="3114"/>
      </p:guideLst>
    </p:cSldViewPr>
  </p:slideViewPr>
  <p:outlineViewPr>
    <p:cViewPr>
      <p:scale>
        <a:sx n="100" d="100"/>
        <a:sy n="100" d="100"/>
      </p:scale>
      <p:origin x="486" y="684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48" d="100"/>
          <a:sy n="48" d="100"/>
        </p:scale>
        <p:origin x="2684" y="4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1" y="6"/>
            <a:ext cx="2946660" cy="417819"/>
          </a:xfrm>
          <a:prstGeom prst="rect">
            <a:avLst/>
          </a:prstGeom>
          <a:noFill/>
          <a:ln w="9525">
            <a:noFill/>
            <a:miter lim="800000"/>
            <a:headEnd/>
            <a:tailEnd/>
          </a:ln>
          <a:effectLst/>
        </p:spPr>
        <p:txBody>
          <a:bodyPr vert="horz" wrap="square" lIns="91850" tIns="45924" rIns="91850" bIns="45924" numCol="1" anchor="t" anchorCtr="0" compatLnSpc="1">
            <a:prstTxWarp prst="textNoShape">
              <a:avLst/>
            </a:prstTxWarp>
          </a:bodyPr>
          <a:lstStyle>
            <a:lvl1pPr>
              <a:defRPr sz="1200">
                <a:latin typeface="Arial" charset="0"/>
              </a:defRPr>
            </a:lvl1pPr>
          </a:lstStyle>
          <a:p>
            <a:pPr>
              <a:defRPr/>
            </a:pPr>
            <a:endParaRPr lang="en-US" dirty="0"/>
          </a:p>
        </p:txBody>
      </p:sp>
      <p:sp>
        <p:nvSpPr>
          <p:cNvPr id="49155" name="Rectangle 3"/>
          <p:cNvSpPr>
            <a:spLocks noGrp="1" noChangeArrowheads="1"/>
          </p:cNvSpPr>
          <p:nvPr>
            <p:ph type="dt" sz="quarter" idx="1"/>
          </p:nvPr>
        </p:nvSpPr>
        <p:spPr bwMode="auto">
          <a:xfrm>
            <a:off x="3893800" y="6"/>
            <a:ext cx="2946660" cy="417819"/>
          </a:xfrm>
          <a:prstGeom prst="rect">
            <a:avLst/>
          </a:prstGeom>
          <a:noFill/>
          <a:ln w="9525">
            <a:noFill/>
            <a:miter lim="800000"/>
            <a:headEnd/>
            <a:tailEnd/>
          </a:ln>
          <a:effectLst/>
        </p:spPr>
        <p:txBody>
          <a:bodyPr vert="horz" wrap="square" lIns="91850" tIns="45924" rIns="91850" bIns="45924" numCol="1" anchor="t" anchorCtr="0" compatLnSpc="1">
            <a:prstTxWarp prst="textNoShape">
              <a:avLst/>
            </a:prstTxWarp>
          </a:bodyPr>
          <a:lstStyle>
            <a:lvl1pPr algn="r">
              <a:defRPr sz="1200">
                <a:latin typeface="Arial" charset="0"/>
              </a:defRPr>
            </a:lvl1pPr>
          </a:lstStyle>
          <a:p>
            <a:pPr>
              <a:defRPr/>
            </a:pPr>
            <a:fld id="{8AD208B9-1960-4F05-A639-C5F05F4B969B}" type="datetime1">
              <a:rPr lang="en-US"/>
              <a:pPr>
                <a:defRPr/>
              </a:pPr>
              <a:t>7/11/22</a:t>
            </a:fld>
            <a:endParaRPr lang="en-US" dirty="0"/>
          </a:p>
        </p:txBody>
      </p:sp>
      <p:sp>
        <p:nvSpPr>
          <p:cNvPr id="49156" name="Rectangle 4"/>
          <p:cNvSpPr>
            <a:spLocks noGrp="1" noChangeArrowheads="1"/>
          </p:cNvSpPr>
          <p:nvPr>
            <p:ph type="ftr" sz="quarter" idx="2"/>
          </p:nvPr>
        </p:nvSpPr>
        <p:spPr bwMode="auto">
          <a:xfrm>
            <a:off x="1" y="8878642"/>
            <a:ext cx="2946660" cy="417819"/>
          </a:xfrm>
          <a:prstGeom prst="rect">
            <a:avLst/>
          </a:prstGeom>
          <a:noFill/>
          <a:ln w="9525">
            <a:noFill/>
            <a:miter lim="800000"/>
            <a:headEnd/>
            <a:tailEnd/>
          </a:ln>
          <a:effectLst/>
        </p:spPr>
        <p:txBody>
          <a:bodyPr vert="horz" wrap="square" lIns="91850" tIns="45924" rIns="91850" bIns="45924" numCol="1" anchor="b" anchorCtr="0" compatLnSpc="1">
            <a:prstTxWarp prst="textNoShape">
              <a:avLst/>
            </a:prstTxWarp>
          </a:bodyPr>
          <a:lstStyle>
            <a:lvl1pPr>
              <a:defRPr sz="1200">
                <a:latin typeface="Arial" charset="0"/>
              </a:defRPr>
            </a:lvl1pPr>
          </a:lstStyle>
          <a:p>
            <a:pPr>
              <a:defRPr/>
            </a:pPr>
            <a:endParaRPr lang="en-US" dirty="0"/>
          </a:p>
        </p:txBody>
      </p:sp>
      <p:sp>
        <p:nvSpPr>
          <p:cNvPr id="49157" name="Rectangle 5"/>
          <p:cNvSpPr>
            <a:spLocks noGrp="1" noChangeArrowheads="1"/>
          </p:cNvSpPr>
          <p:nvPr>
            <p:ph type="sldNum" sz="quarter" idx="3"/>
          </p:nvPr>
        </p:nvSpPr>
        <p:spPr bwMode="auto">
          <a:xfrm>
            <a:off x="3893800" y="8878642"/>
            <a:ext cx="2946660" cy="417819"/>
          </a:xfrm>
          <a:prstGeom prst="rect">
            <a:avLst/>
          </a:prstGeom>
          <a:noFill/>
          <a:ln w="9525">
            <a:noFill/>
            <a:miter lim="800000"/>
            <a:headEnd/>
            <a:tailEnd/>
          </a:ln>
          <a:effectLst/>
        </p:spPr>
        <p:txBody>
          <a:bodyPr vert="horz" wrap="square" lIns="91850" tIns="45924" rIns="91850" bIns="45924" numCol="1" anchor="b" anchorCtr="0" compatLnSpc="1">
            <a:prstTxWarp prst="textNoShape">
              <a:avLst/>
            </a:prstTxWarp>
          </a:bodyPr>
          <a:lstStyle>
            <a:lvl1pPr algn="r">
              <a:defRPr sz="1200">
                <a:latin typeface="Arial" charset="0"/>
              </a:defRPr>
            </a:lvl1pPr>
          </a:lstStyle>
          <a:p>
            <a:pPr>
              <a:defRPr/>
            </a:pPr>
            <a:fld id="{B13A4839-ED30-4B45-B8AA-57E0E8FF0A86}" type="slidenum">
              <a:rPr lang="en-US"/>
              <a:pPr>
                <a:defRPr/>
              </a:pPr>
              <a:t>‹#›</a:t>
            </a:fld>
            <a:endParaRPr lang="en-US" dirty="0"/>
          </a:p>
        </p:txBody>
      </p:sp>
    </p:spTree>
    <p:extLst>
      <p:ext uri="{BB962C8B-B14F-4D97-AF65-F5344CB8AC3E}">
        <p14:creationId xmlns:p14="http://schemas.microsoft.com/office/powerpoint/2010/main" val="166722982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3"/>
            <a:ext cx="2971873" cy="465693"/>
          </a:xfrm>
          <a:prstGeom prst="rect">
            <a:avLst/>
          </a:prstGeom>
        </p:spPr>
        <p:txBody>
          <a:bodyPr vert="horz" wrap="square" lIns="91850" tIns="45924" rIns="91850" bIns="45924" numCol="1" anchor="t" anchorCtr="0" compatLnSpc="1">
            <a:prstTxWarp prst="textNoShape">
              <a:avLst/>
            </a:prstTxWarp>
          </a:bodyPr>
          <a:lstStyle>
            <a:lvl1pPr>
              <a:defRPr sz="1200">
                <a:latin typeface="Arial" charset="0"/>
              </a:defRPr>
            </a:lvl1pPr>
          </a:lstStyle>
          <a:p>
            <a:pPr>
              <a:defRPr/>
            </a:pPr>
            <a:endParaRPr lang="en-ZA" dirty="0"/>
          </a:p>
        </p:txBody>
      </p:sp>
      <p:sp>
        <p:nvSpPr>
          <p:cNvPr id="3" name="Date Placeholder 2"/>
          <p:cNvSpPr>
            <a:spLocks noGrp="1"/>
          </p:cNvSpPr>
          <p:nvPr>
            <p:ph type="dt" idx="1"/>
          </p:nvPr>
        </p:nvSpPr>
        <p:spPr>
          <a:xfrm>
            <a:off x="3885033" y="3"/>
            <a:ext cx="2971873" cy="465693"/>
          </a:xfrm>
          <a:prstGeom prst="rect">
            <a:avLst/>
          </a:prstGeom>
        </p:spPr>
        <p:txBody>
          <a:bodyPr vert="horz" lIns="91850" tIns="45924" rIns="91850" bIns="45924" rtlCol="0"/>
          <a:lstStyle>
            <a:lvl1pPr algn="r">
              <a:defRPr sz="1200">
                <a:latin typeface="Arial" charset="0"/>
              </a:defRPr>
            </a:lvl1pPr>
          </a:lstStyle>
          <a:p>
            <a:pPr>
              <a:defRPr/>
            </a:pPr>
            <a:fld id="{FC61FD60-CB03-449C-8C76-6A51F3B369E0}" type="datetime1">
              <a:rPr lang="en-US"/>
              <a:pPr>
                <a:defRPr/>
              </a:pPr>
              <a:t>7/11/22</a:t>
            </a:fld>
            <a:endParaRPr lang="en-ZA" dirty="0"/>
          </a:p>
        </p:txBody>
      </p:sp>
      <p:sp>
        <p:nvSpPr>
          <p:cNvPr id="4" name="Slide Image Placeholder 3"/>
          <p:cNvSpPr>
            <a:spLocks noGrp="1" noRot="1" noChangeAspect="1"/>
          </p:cNvSpPr>
          <p:nvPr>
            <p:ph type="sldImg" idx="2"/>
          </p:nvPr>
        </p:nvSpPr>
        <p:spPr>
          <a:xfrm>
            <a:off x="908050" y="698500"/>
            <a:ext cx="5041900" cy="3492500"/>
          </a:xfrm>
          <a:prstGeom prst="rect">
            <a:avLst/>
          </a:prstGeom>
          <a:noFill/>
          <a:ln w="12700">
            <a:solidFill>
              <a:prstClr val="black"/>
            </a:solidFill>
          </a:ln>
        </p:spPr>
        <p:txBody>
          <a:bodyPr vert="horz" lIns="91850" tIns="45924" rIns="91850" bIns="45924" rtlCol="0" anchor="ctr"/>
          <a:lstStyle/>
          <a:p>
            <a:pPr lvl="0"/>
            <a:endParaRPr lang="en-ZA" noProof="0" dirty="0"/>
          </a:p>
        </p:txBody>
      </p:sp>
      <p:sp>
        <p:nvSpPr>
          <p:cNvPr id="5" name="Notes Placeholder 4"/>
          <p:cNvSpPr>
            <a:spLocks noGrp="1"/>
          </p:cNvSpPr>
          <p:nvPr>
            <p:ph type="body" sz="quarter" idx="3"/>
          </p:nvPr>
        </p:nvSpPr>
        <p:spPr>
          <a:xfrm>
            <a:off x="686240" y="4424086"/>
            <a:ext cx="5485523" cy="4191238"/>
          </a:xfrm>
          <a:prstGeom prst="rect">
            <a:avLst/>
          </a:prstGeom>
        </p:spPr>
        <p:txBody>
          <a:bodyPr vert="horz" wrap="square" lIns="91850" tIns="45924" rIns="91850" bIns="45924" numCol="1" anchor="t" anchorCtr="0" compatLnSpc="1">
            <a:prstTxWarp prst="textNoShape">
              <a:avLst/>
            </a:prstTxWarp>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ZA" noProof="0" dirty="0"/>
          </a:p>
        </p:txBody>
      </p:sp>
      <p:sp>
        <p:nvSpPr>
          <p:cNvPr id="6" name="Footer Placeholder 5"/>
          <p:cNvSpPr>
            <a:spLocks noGrp="1"/>
          </p:cNvSpPr>
          <p:nvPr>
            <p:ph type="ftr" sz="quarter" idx="4"/>
          </p:nvPr>
        </p:nvSpPr>
        <p:spPr>
          <a:xfrm>
            <a:off x="3" y="8845997"/>
            <a:ext cx="2971873" cy="465693"/>
          </a:xfrm>
          <a:prstGeom prst="rect">
            <a:avLst/>
          </a:prstGeom>
        </p:spPr>
        <p:txBody>
          <a:bodyPr vert="horz" wrap="square" lIns="91850" tIns="45924" rIns="91850" bIns="45924" numCol="1" anchor="b" anchorCtr="0" compatLnSpc="1">
            <a:prstTxWarp prst="textNoShape">
              <a:avLst/>
            </a:prstTxWarp>
          </a:bodyPr>
          <a:lstStyle>
            <a:lvl1pPr>
              <a:defRPr sz="1200">
                <a:latin typeface="Arial" charset="0"/>
              </a:defRPr>
            </a:lvl1pPr>
          </a:lstStyle>
          <a:p>
            <a:pPr>
              <a:defRPr/>
            </a:pPr>
            <a:endParaRPr lang="en-ZA" dirty="0"/>
          </a:p>
        </p:txBody>
      </p:sp>
      <p:sp>
        <p:nvSpPr>
          <p:cNvPr id="7" name="Slide Number Placeholder 6"/>
          <p:cNvSpPr>
            <a:spLocks noGrp="1"/>
          </p:cNvSpPr>
          <p:nvPr>
            <p:ph type="sldNum" sz="quarter" idx="5"/>
          </p:nvPr>
        </p:nvSpPr>
        <p:spPr>
          <a:xfrm>
            <a:off x="3885033" y="8845997"/>
            <a:ext cx="2971873" cy="465693"/>
          </a:xfrm>
          <a:prstGeom prst="rect">
            <a:avLst/>
          </a:prstGeom>
        </p:spPr>
        <p:txBody>
          <a:bodyPr vert="horz" lIns="91850" tIns="45924" rIns="91850" bIns="45924" rtlCol="0" anchor="b"/>
          <a:lstStyle>
            <a:lvl1pPr algn="r">
              <a:defRPr sz="1200">
                <a:latin typeface="Arial" charset="0"/>
              </a:defRPr>
            </a:lvl1pPr>
          </a:lstStyle>
          <a:p>
            <a:pPr>
              <a:defRPr/>
            </a:pPr>
            <a:fld id="{4428798E-1959-4131-86E9-E436E82DEE9C}" type="slidenum">
              <a:rPr lang="en-ZA"/>
              <a:pPr>
                <a:defRPr/>
              </a:pPr>
              <a:t>‹#›</a:t>
            </a:fld>
            <a:endParaRPr lang="en-ZA" dirty="0"/>
          </a:p>
        </p:txBody>
      </p:sp>
    </p:spTree>
    <p:extLst>
      <p:ext uri="{BB962C8B-B14F-4D97-AF65-F5344CB8AC3E}">
        <p14:creationId xmlns:p14="http://schemas.microsoft.com/office/powerpoint/2010/main" val="5344303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mn-lt"/>
        <a:ea typeface="+mn-ea"/>
        <a:cs typeface="+mn-cs"/>
      </a:defRPr>
    </a:lvl1pPr>
    <a:lvl2pPr marL="419938" algn="l" rtl="0" eaLnBrk="0" fontAlgn="base" hangingPunct="0">
      <a:spcBef>
        <a:spcPct val="30000"/>
      </a:spcBef>
      <a:spcAft>
        <a:spcPct val="0"/>
      </a:spcAft>
      <a:defRPr sz="1100" kern="1200">
        <a:solidFill>
          <a:schemeClr val="tx1"/>
        </a:solidFill>
        <a:latin typeface="+mn-lt"/>
        <a:ea typeface="+mn-ea"/>
        <a:cs typeface="+mn-cs"/>
      </a:defRPr>
    </a:lvl2pPr>
    <a:lvl3pPr marL="839876" algn="l" rtl="0" eaLnBrk="0" fontAlgn="base" hangingPunct="0">
      <a:spcBef>
        <a:spcPct val="30000"/>
      </a:spcBef>
      <a:spcAft>
        <a:spcPct val="0"/>
      </a:spcAft>
      <a:defRPr sz="1100" kern="1200">
        <a:solidFill>
          <a:schemeClr val="tx1"/>
        </a:solidFill>
        <a:latin typeface="+mn-lt"/>
        <a:ea typeface="+mn-ea"/>
        <a:cs typeface="+mn-cs"/>
      </a:defRPr>
    </a:lvl3pPr>
    <a:lvl4pPr marL="1259815" algn="l" rtl="0" eaLnBrk="0" fontAlgn="base" hangingPunct="0">
      <a:spcBef>
        <a:spcPct val="30000"/>
      </a:spcBef>
      <a:spcAft>
        <a:spcPct val="0"/>
      </a:spcAft>
      <a:defRPr sz="1100" kern="1200">
        <a:solidFill>
          <a:schemeClr val="tx1"/>
        </a:solidFill>
        <a:latin typeface="+mn-lt"/>
        <a:ea typeface="+mn-ea"/>
        <a:cs typeface="+mn-cs"/>
      </a:defRPr>
    </a:lvl4pPr>
    <a:lvl5pPr marL="1679753" algn="l" rtl="0" eaLnBrk="0" fontAlgn="base" hangingPunct="0">
      <a:spcBef>
        <a:spcPct val="30000"/>
      </a:spcBef>
      <a:spcAft>
        <a:spcPct val="0"/>
      </a:spcAft>
      <a:defRPr sz="1100" kern="1200">
        <a:solidFill>
          <a:schemeClr val="tx1"/>
        </a:solidFill>
        <a:latin typeface="+mn-lt"/>
        <a:ea typeface="+mn-ea"/>
        <a:cs typeface="+mn-cs"/>
      </a:defRPr>
    </a:lvl5pPr>
    <a:lvl6pPr marL="2099691" algn="l" defTabSz="839876" rtl="0" eaLnBrk="1" latinLnBrk="0" hangingPunct="1">
      <a:defRPr sz="1100" kern="1200">
        <a:solidFill>
          <a:schemeClr val="tx1"/>
        </a:solidFill>
        <a:latin typeface="+mn-lt"/>
        <a:ea typeface="+mn-ea"/>
        <a:cs typeface="+mn-cs"/>
      </a:defRPr>
    </a:lvl6pPr>
    <a:lvl7pPr marL="2519629" algn="l" defTabSz="839876" rtl="0" eaLnBrk="1" latinLnBrk="0" hangingPunct="1">
      <a:defRPr sz="1100" kern="1200">
        <a:solidFill>
          <a:schemeClr val="tx1"/>
        </a:solidFill>
        <a:latin typeface="+mn-lt"/>
        <a:ea typeface="+mn-ea"/>
        <a:cs typeface="+mn-cs"/>
      </a:defRPr>
    </a:lvl7pPr>
    <a:lvl8pPr marL="2939567" algn="l" defTabSz="839876" rtl="0" eaLnBrk="1" latinLnBrk="0" hangingPunct="1">
      <a:defRPr sz="1100" kern="1200">
        <a:solidFill>
          <a:schemeClr val="tx1"/>
        </a:solidFill>
        <a:latin typeface="+mn-lt"/>
        <a:ea typeface="+mn-ea"/>
        <a:cs typeface="+mn-cs"/>
      </a:defRPr>
    </a:lvl8pPr>
    <a:lvl9pPr marL="3359506" algn="l" defTabSz="839876"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This book has been created as a personal workbook for children considered to have a-typical minds.  </a:t>
            </a:r>
          </a:p>
          <a:p>
            <a:r>
              <a:rPr lang="en-ZA" dirty="0"/>
              <a:t>Its purpose is to explore their world from their perspective.</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1</a:t>
            </a:fld>
            <a:endParaRPr lang="en-ZA" dirty="0"/>
          </a:p>
        </p:txBody>
      </p:sp>
    </p:spTree>
    <p:extLst>
      <p:ext uri="{BB962C8B-B14F-4D97-AF65-F5344CB8AC3E}">
        <p14:creationId xmlns:p14="http://schemas.microsoft.com/office/powerpoint/2010/main" val="18518167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428798E-1959-4131-86E9-E436E82DEE9C}" type="slidenum">
              <a:rPr lang="en-ZA" smtClean="0"/>
              <a:pPr>
                <a:defRPr/>
              </a:pPr>
              <a:t>4</a:t>
            </a:fld>
            <a:endParaRPr lang="en-ZA" dirty="0"/>
          </a:p>
        </p:txBody>
      </p:sp>
    </p:spTree>
    <p:extLst>
      <p:ext uri="{BB962C8B-B14F-4D97-AF65-F5344CB8AC3E}">
        <p14:creationId xmlns:p14="http://schemas.microsoft.com/office/powerpoint/2010/main" val="3506080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Use the template to draw yourself as a superhero.</a:t>
            </a:r>
          </a:p>
          <a:p>
            <a:r>
              <a:rPr lang="en-ZA" dirty="0"/>
              <a:t>Give yourself a superhero name.</a:t>
            </a:r>
          </a:p>
          <a:p>
            <a:r>
              <a:rPr lang="en-ZA" dirty="0"/>
              <a:t>Use the blocks provided to describe your superhero talents and tools (you can draw or write these).</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5</a:t>
            </a:fld>
            <a:endParaRPr lang="en-ZA" dirty="0"/>
          </a:p>
        </p:txBody>
      </p:sp>
    </p:spTree>
    <p:extLst>
      <p:ext uri="{BB962C8B-B14F-4D97-AF65-F5344CB8AC3E}">
        <p14:creationId xmlns:p14="http://schemas.microsoft.com/office/powerpoint/2010/main" val="202420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Fill in this template as honestly as possible.  If the child cannot write, this can be a discussion with the facilitator or a creative drawing exercise.</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6</a:t>
            </a:fld>
            <a:endParaRPr lang="en-ZA" dirty="0"/>
          </a:p>
        </p:txBody>
      </p:sp>
    </p:spTree>
    <p:extLst>
      <p:ext uri="{BB962C8B-B14F-4D97-AF65-F5344CB8AC3E}">
        <p14:creationId xmlns:p14="http://schemas.microsoft.com/office/powerpoint/2010/main" val="3594743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Draw or write the highlights and lowlights in your life so far.  You don’t have to remember everything just that things that were important or had an impact on you.</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7</a:t>
            </a:fld>
            <a:endParaRPr lang="en-ZA" dirty="0"/>
          </a:p>
        </p:txBody>
      </p:sp>
    </p:spTree>
    <p:extLst>
      <p:ext uri="{BB962C8B-B14F-4D97-AF65-F5344CB8AC3E}">
        <p14:creationId xmlns:p14="http://schemas.microsoft.com/office/powerpoint/2010/main" val="585657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Describe your best vs your worst day.  This can be an actual day or a made up day.</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8</a:t>
            </a:fld>
            <a:endParaRPr lang="en-ZA" dirty="0"/>
          </a:p>
        </p:txBody>
      </p:sp>
    </p:spTree>
    <p:extLst>
      <p:ext uri="{BB962C8B-B14F-4D97-AF65-F5344CB8AC3E}">
        <p14:creationId xmlns:p14="http://schemas.microsoft.com/office/powerpoint/2010/main" val="32552043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Explore each of your emotions as a mind map.  Ask: What makes you happy? When you feel happy? Who makes you happy? Where do you feel happy in your body? Etc. (for each emotion)</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9</a:t>
            </a:fld>
            <a:endParaRPr lang="en-ZA" dirty="0"/>
          </a:p>
        </p:txBody>
      </p:sp>
    </p:spTree>
    <p:extLst>
      <p:ext uri="{BB962C8B-B14F-4D97-AF65-F5344CB8AC3E}">
        <p14:creationId xmlns:p14="http://schemas.microsoft.com/office/powerpoint/2010/main" val="8705006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Draw what you think is happening inside your body when it feels happy and when it feels sad.  You don’t have to keep inside the lines if this is not how your body feels.  Remember to use colours, shapes and colouring techniques to bring this exercise to life.</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12</a:t>
            </a:fld>
            <a:endParaRPr lang="en-ZA" dirty="0"/>
          </a:p>
        </p:txBody>
      </p:sp>
    </p:spTree>
    <p:extLst>
      <p:ext uri="{BB962C8B-B14F-4D97-AF65-F5344CB8AC3E}">
        <p14:creationId xmlns:p14="http://schemas.microsoft.com/office/powerpoint/2010/main" val="1777149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Draw how you think your brain works.  You don’t have to draw an actual brain, but rather a picture that describes how you think your brain works.</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13</a:t>
            </a:fld>
            <a:endParaRPr lang="en-ZA" dirty="0"/>
          </a:p>
        </p:txBody>
      </p:sp>
    </p:spTree>
    <p:extLst>
      <p:ext uri="{BB962C8B-B14F-4D97-AF65-F5344CB8AC3E}">
        <p14:creationId xmlns:p14="http://schemas.microsoft.com/office/powerpoint/2010/main" val="37301835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Who are the most important people in your life and how close are you to them?  (1 = very close, 5 = not that close)</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14</a:t>
            </a:fld>
            <a:endParaRPr lang="en-ZA" dirty="0"/>
          </a:p>
        </p:txBody>
      </p:sp>
    </p:spTree>
    <p:extLst>
      <p:ext uri="{BB962C8B-B14F-4D97-AF65-F5344CB8AC3E}">
        <p14:creationId xmlns:p14="http://schemas.microsoft.com/office/powerpoint/2010/main" val="3855521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Explore your relationship with all of the important people in your life. Think about what you get from them (physically, emotionally, socially) and what you give them (physically, emotionally, socially).</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15</a:t>
            </a:fld>
            <a:endParaRPr lang="en-ZA" dirty="0"/>
          </a:p>
        </p:txBody>
      </p:sp>
    </p:spTree>
    <p:extLst>
      <p:ext uri="{BB962C8B-B14F-4D97-AF65-F5344CB8AC3E}">
        <p14:creationId xmlns:p14="http://schemas.microsoft.com/office/powerpoint/2010/main" val="30408818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Explore your relationship with all of the important people in your life. Think about what you get from them (physically, emotionally, socially) and what you give them (physically, emotionally, socially).</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16</a:t>
            </a:fld>
            <a:endParaRPr lang="en-ZA" dirty="0"/>
          </a:p>
        </p:txBody>
      </p:sp>
    </p:spTree>
    <p:extLst>
      <p:ext uri="{BB962C8B-B14F-4D97-AF65-F5344CB8AC3E}">
        <p14:creationId xmlns:p14="http://schemas.microsoft.com/office/powerpoint/2010/main" val="40544424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Design and draw your perfect learning environment. This does not have to be your existing school, but rather a space that you think you learn best in. Try to be as creative as possible. </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17</a:t>
            </a:fld>
            <a:endParaRPr lang="en-ZA" dirty="0"/>
          </a:p>
        </p:txBody>
      </p:sp>
    </p:spTree>
    <p:extLst>
      <p:ext uri="{BB962C8B-B14F-4D97-AF65-F5344CB8AC3E}">
        <p14:creationId xmlns:p14="http://schemas.microsoft.com/office/powerpoint/2010/main" val="1022590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What are the tools that you use, or think you should use to help you learn and work better at school?  These can be strategies, certain kinds of people, medication, diet, really anything that you think helps you learn/work better?</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18</a:t>
            </a:fld>
            <a:endParaRPr lang="en-ZA" dirty="0"/>
          </a:p>
        </p:txBody>
      </p:sp>
    </p:spTree>
    <p:extLst>
      <p:ext uri="{BB962C8B-B14F-4D97-AF65-F5344CB8AC3E}">
        <p14:creationId xmlns:p14="http://schemas.microsoft.com/office/powerpoint/2010/main" val="2979771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Design your own personal crest, like your school crest (explore this if there is confusion).  You will need to choose an animal that you think represents who you are and/or who you would like to become. A shield shape, your favourite colour (you can choose more than one) and a motto or tagline that inspires you and who you want to become.</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19</a:t>
            </a:fld>
            <a:endParaRPr lang="en-ZA" dirty="0"/>
          </a:p>
        </p:txBody>
      </p:sp>
    </p:spTree>
    <p:extLst>
      <p:ext uri="{BB962C8B-B14F-4D97-AF65-F5344CB8AC3E}">
        <p14:creationId xmlns:p14="http://schemas.microsoft.com/office/powerpoint/2010/main" val="5042412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Draw a picture or create a collage of your future dream world.  This is the world that you would like to create for yourself to live in when you grow up.</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20</a:t>
            </a:fld>
            <a:endParaRPr lang="en-ZA" dirty="0"/>
          </a:p>
        </p:txBody>
      </p:sp>
    </p:spTree>
    <p:extLst>
      <p:ext uri="{BB962C8B-B14F-4D97-AF65-F5344CB8AC3E}">
        <p14:creationId xmlns:p14="http://schemas.microsoft.com/office/powerpoint/2010/main" val="9704735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Finish each of these sentences to create your own personal vision.</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21</a:t>
            </a:fld>
            <a:endParaRPr lang="en-ZA" dirty="0"/>
          </a:p>
        </p:txBody>
      </p:sp>
    </p:spTree>
    <p:extLst>
      <p:ext uri="{BB962C8B-B14F-4D97-AF65-F5344CB8AC3E}">
        <p14:creationId xmlns:p14="http://schemas.microsoft.com/office/powerpoint/2010/main" val="12559244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Think about what is most important to you in your life, your values.  Values are the things that are most important to you and often guide how you act or behave on a day to day basis.  There are a few examples on the page that you can circle, or you can write your own in your own language.  Try to pick the 4 or 5 most important values that represent what is most important to you.</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22</a:t>
            </a:fld>
            <a:endParaRPr lang="en-ZA" dirty="0"/>
          </a:p>
        </p:txBody>
      </p:sp>
    </p:spTree>
    <p:extLst>
      <p:ext uri="{BB962C8B-B14F-4D97-AF65-F5344CB8AC3E}">
        <p14:creationId xmlns:p14="http://schemas.microsoft.com/office/powerpoint/2010/main" val="12650515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Who are the people that you think will help you achieve your dream world.  These may not be the same people that you are close to, but rather the people who can help you achieve your vision for yourself.</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23</a:t>
            </a:fld>
            <a:endParaRPr lang="en-ZA" dirty="0"/>
          </a:p>
        </p:txBody>
      </p:sp>
    </p:spTree>
    <p:extLst>
      <p:ext uri="{BB962C8B-B14F-4D97-AF65-F5344CB8AC3E}">
        <p14:creationId xmlns:p14="http://schemas.microsoft.com/office/powerpoint/2010/main" val="33987591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Choose a first, second and possibly a third personality type that you think describes who you are.  The first choice is the most important character trait, followed by the second and possibly a third.</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24</a:t>
            </a:fld>
            <a:endParaRPr lang="en-ZA" dirty="0"/>
          </a:p>
        </p:txBody>
      </p:sp>
    </p:spTree>
    <p:extLst>
      <p:ext uri="{BB962C8B-B14F-4D97-AF65-F5344CB8AC3E}">
        <p14:creationId xmlns:p14="http://schemas.microsoft.com/office/powerpoint/2010/main" val="38583127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Think about this bowl as representing your own self esteem, or how you feel about yourself.  Think about all of the things that people say to you that makes you feel special about yourself.  Now think about all of the things that people say you that make you feel sad or unhappy about yourself.  Remember, if you allow other people to fill your self esteem bowl, you also allow them to empty the bowl!  Try to think about all of the things that you think make you special and unique.  The things that no-one can take out of your self esteem bowl.  Now write these things into the circles above the bowl.</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25</a:t>
            </a:fld>
            <a:endParaRPr lang="en-ZA" dirty="0"/>
          </a:p>
        </p:txBody>
      </p:sp>
    </p:spTree>
    <p:extLst>
      <p:ext uri="{BB962C8B-B14F-4D97-AF65-F5344CB8AC3E}">
        <p14:creationId xmlns:p14="http://schemas.microsoft.com/office/powerpoint/2010/main" val="39960620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Pretend that you have a tribe that you below to.  Create a mask that represents this tribe.  Think about the icons, patterns and colours that you would put on this mask to represent yourself and your tribe.</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26</a:t>
            </a:fld>
            <a:endParaRPr lang="en-ZA" dirty="0"/>
          </a:p>
        </p:txBody>
      </p:sp>
    </p:spTree>
    <p:extLst>
      <p:ext uri="{BB962C8B-B14F-4D97-AF65-F5344CB8AC3E}">
        <p14:creationId xmlns:p14="http://schemas.microsoft.com/office/powerpoint/2010/main" val="26749294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Its time to make an action plan.  Thinking about all of the things that you have written in this book, what will your action plan be from today.  Think about all of the things that you need to start doing to achieve your vision.  Now think about all of the things that you are doing at the moment that don’t support your vision or dream for yourself, these are the things that you need to stop doing.  Finally, think about the things that you are already doing that support your vision or dream for yourself, these are the things that you need to continue doing.  Sign this action plan and put a date on it, to make sure that you follow through on building your own personal vision. </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27</a:t>
            </a:fld>
            <a:endParaRPr lang="en-ZA" dirty="0"/>
          </a:p>
        </p:txBody>
      </p:sp>
    </p:spTree>
    <p:extLst>
      <p:ext uri="{BB962C8B-B14F-4D97-AF65-F5344CB8AC3E}">
        <p14:creationId xmlns:p14="http://schemas.microsoft.com/office/powerpoint/2010/main" val="4266018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5"/>
            <a:ext cx="84201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BBC07FE9-65EF-4C04-801F-4C3866242EA0}" type="datetimeFigureOut">
              <a:rPr lang="en-US" smtClean="0"/>
              <a:pPr/>
              <a:t>7/11/22</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40FBB9CC-0DFF-49EE-9DF3-20AD78CB0924}" type="slidenum">
              <a:rPr lang="en-ZA" smtClean="0"/>
              <a:pPr/>
              <a:t>‹#›</a:t>
            </a:fld>
            <a:endParaRPr lang="en-Z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76536" y="339079"/>
            <a:ext cx="8700967" cy="926975"/>
          </a:xfrm>
        </p:spPr>
        <p:txBody>
          <a:bodyPr>
            <a:normAutofit/>
          </a:bodyPr>
          <a:lstStyle>
            <a:lvl1pPr algn="l">
              <a:defRPr sz="3400" b="0">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776536" y="1322987"/>
            <a:ext cx="8700967" cy="4698301"/>
          </a:xfrm>
        </p:spPr>
        <p:txBody>
          <a:bodyPr>
            <a:normAutofit/>
          </a:bodyPr>
          <a:lstStyle>
            <a:lvl1pPr>
              <a:spcBef>
                <a:spcPts val="1200"/>
              </a:spcBef>
              <a:defRPr sz="14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E44DF6E-C090-4BCB-BC3A-5E428E137A8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603524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BDFEC599-D6F4-E8E2-F452-2B4D4AD668F0}"/>
              </a:ext>
            </a:extLst>
          </p:cNvPr>
          <p:cNvSpPr>
            <a:spLocks noGrp="1"/>
          </p:cNvSpPr>
          <p:nvPr>
            <p:ph type="dt" sz="half" idx="10"/>
          </p:nvPr>
        </p:nvSpPr>
        <p:spPr>
          <a:xfrm>
            <a:off x="495300" y="6400801"/>
            <a:ext cx="2311400" cy="320675"/>
          </a:xfrm>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2EADBD18-DA68-B57A-9BAD-8FFB5F4847AC}"/>
              </a:ext>
            </a:extLst>
          </p:cNvPr>
          <p:cNvSpPr>
            <a:spLocks noGrp="1"/>
          </p:cNvSpPr>
          <p:nvPr>
            <p:ph type="sldNum" sz="quarter" idx="11"/>
          </p:nvPr>
        </p:nvSpPr>
        <p:spPr/>
        <p:txBody>
          <a:bodyPr/>
          <a:lstStyle>
            <a:lvl1pPr>
              <a:defRPr/>
            </a:lvl1pPr>
          </a:lstStyle>
          <a:p>
            <a:fld id="{8ED282AD-8480-7C41-83CF-3C34CFEE1372}" type="slidenum">
              <a:rPr lang="en-US" altLang="en-US"/>
              <a:pPr/>
              <a:t>‹#›</a:t>
            </a:fld>
            <a:endParaRPr lang="en-US" altLang="en-US"/>
          </a:p>
        </p:txBody>
      </p:sp>
    </p:spTree>
    <p:extLst>
      <p:ext uri="{BB962C8B-B14F-4D97-AF65-F5344CB8AC3E}">
        <p14:creationId xmlns:p14="http://schemas.microsoft.com/office/powerpoint/2010/main" val="3750658631"/>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495300" y="1600200"/>
            <a:ext cx="89154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Date Placeholder 3"/>
          <p:cNvSpPr>
            <a:spLocks noGrp="1"/>
          </p:cNvSpPr>
          <p:nvPr>
            <p:ph type="dt" sz="half" idx="2"/>
          </p:nvPr>
        </p:nvSpPr>
        <p:spPr>
          <a:xfrm>
            <a:off x="495300" y="6356350"/>
            <a:ext cx="2311400" cy="365125"/>
          </a:xfrm>
          <a:prstGeom prst="rect">
            <a:avLst/>
          </a:prstGeom>
        </p:spPr>
        <p:txBody>
          <a:bodyPr vert="horz" lIns="91440" tIns="45720" rIns="91440" bIns="45720" rtlCol="0" anchor="ctr"/>
          <a:lstStyle>
            <a:lvl1pPr algn="l">
              <a:defRPr sz="1200">
                <a:solidFill>
                  <a:schemeClr val="tx1"/>
                </a:solidFill>
              </a:defRPr>
            </a:lvl1pPr>
          </a:lstStyle>
          <a:p>
            <a:fld id="{BBC07FE9-65EF-4C04-801F-4C3866242EA0}" type="datetimeFigureOut">
              <a:rPr lang="en-US" smtClean="0"/>
              <a:pPr/>
              <a:t>7/11/22</a:t>
            </a:fld>
            <a:endParaRPr lang="en-ZA" dirty="0"/>
          </a:p>
        </p:txBody>
      </p:sp>
      <p:sp>
        <p:nvSpPr>
          <p:cNvPr id="5" name="Footer Placeholder 4"/>
          <p:cNvSpPr>
            <a:spLocks noGrp="1"/>
          </p:cNvSpPr>
          <p:nvPr>
            <p:ph type="ftr" sz="quarter" idx="3"/>
          </p:nvPr>
        </p:nvSpPr>
        <p:spPr>
          <a:xfrm>
            <a:off x="3384550" y="6356350"/>
            <a:ext cx="3136900" cy="365125"/>
          </a:xfrm>
          <a:prstGeom prst="rect">
            <a:avLst/>
          </a:prstGeom>
        </p:spPr>
        <p:txBody>
          <a:bodyPr vert="horz" lIns="91440" tIns="45720" rIns="91440" bIns="45720" rtlCol="0" anchor="ctr"/>
          <a:lstStyle>
            <a:lvl1pPr algn="ctr">
              <a:defRPr sz="1200">
                <a:solidFill>
                  <a:schemeClr val="tx1"/>
                </a:solidFill>
              </a:defRPr>
            </a:lvl1pPr>
          </a:lstStyle>
          <a:p>
            <a:endParaRPr lang="en-ZA" dirty="0"/>
          </a:p>
        </p:txBody>
      </p:sp>
      <p:sp>
        <p:nvSpPr>
          <p:cNvPr id="6" name="Slide Number Placeholder 5"/>
          <p:cNvSpPr>
            <a:spLocks noGrp="1"/>
          </p:cNvSpPr>
          <p:nvPr>
            <p:ph type="sldNum" sz="quarter" idx="4"/>
          </p:nvPr>
        </p:nvSpPr>
        <p:spPr>
          <a:xfrm>
            <a:off x="7099300" y="6356350"/>
            <a:ext cx="2311400" cy="365125"/>
          </a:xfrm>
          <a:prstGeom prst="rect">
            <a:avLst/>
          </a:prstGeom>
        </p:spPr>
        <p:txBody>
          <a:bodyPr vert="horz" lIns="91440" tIns="45720" rIns="91440" bIns="45720" rtlCol="0" anchor="ctr"/>
          <a:lstStyle>
            <a:lvl1pPr algn="r">
              <a:defRPr sz="1200">
                <a:solidFill>
                  <a:schemeClr val="tx1"/>
                </a:solidFill>
              </a:defRPr>
            </a:lvl1pPr>
          </a:lstStyle>
          <a:p>
            <a:fld id="{40FBB9CC-0DFF-49EE-9DF3-20AD78CB0924}" type="slidenum">
              <a:rPr lang="en-ZA" smtClean="0"/>
              <a:pPr/>
              <a:t>‹#›</a:t>
            </a:fld>
            <a:endParaRPr lang="en-ZA" dirty="0"/>
          </a:p>
        </p:txBody>
      </p:sp>
    </p:spTree>
  </p:cSld>
  <p:clrMap bg1="lt1" tx1="dk1" bg2="lt2" tx2="dk2" accent1="accent1" accent2="accent2" accent3="accent3" accent4="accent4" accent5="accent5" accent6="accent6" hlink="hlink" folHlink="folHlink"/>
  <p:sldLayoutIdLst>
    <p:sldLayoutId id="2147483761" r:id="rId1"/>
    <p:sldLayoutId id="2147483768" r:id="rId2"/>
    <p:sldLayoutId id="2147483769" r:id="rId3"/>
  </p:sldLayoutIdLst>
  <p:txStyles>
    <p:titleStyle>
      <a:lvl1pPr algn="l" defTabSz="914400" rtl="0" eaLnBrk="1" latinLnBrk="0" hangingPunct="1">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3.jpeg"/><Relationship Id="rId7"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1.jpeg"/><Relationship Id="rId7" Type="http://schemas.openxmlformats.org/officeDocument/2006/relationships/image" Target="../media/image24.jpeg"/><Relationship Id="rId2"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14.jpe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svg"/><Relationship Id="rId7" Type="http://schemas.openxmlformats.org/officeDocument/2006/relationships/image" Target="../media/image30.svg"/><Relationship Id="rId12" Type="http://schemas.openxmlformats.org/officeDocument/2006/relationships/image" Target="../media/image10.png"/><Relationship Id="rId2"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29.png"/><Relationship Id="rId11" Type="http://schemas.openxmlformats.org/officeDocument/2006/relationships/image" Target="../media/image34.svg"/><Relationship Id="rId5" Type="http://schemas.openxmlformats.org/officeDocument/2006/relationships/image" Target="../media/image28.sv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sv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40290" name="Picture 4" descr="01"/>
          <p:cNvPicPr>
            <a:picLocks noChangeAspect="1" noChangeArrowheads="1"/>
          </p:cNvPicPr>
          <p:nvPr/>
        </p:nvPicPr>
        <p:blipFill>
          <a:blip r:embed="rId3">
            <a:extLst>
              <a:ext uri="{28A0092B-C50C-407E-A947-70E740481C1C}">
                <a14:useLocalDpi xmlns:a14="http://schemas.microsoft.com/office/drawing/2010/main" val="0"/>
              </a:ext>
            </a:extLst>
          </a:blip>
          <a:srcRect l="12190" t="13933" r="11586" b="11182"/>
          <a:stretch>
            <a:fillRect/>
          </a:stretch>
        </p:blipFill>
        <p:spPr bwMode="auto">
          <a:xfrm>
            <a:off x="2271713" y="4443413"/>
            <a:ext cx="2817812" cy="207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1" name="Picture 2" descr="02"/>
          <p:cNvPicPr>
            <a:picLocks noChangeAspect="1" noChangeArrowheads="1"/>
          </p:cNvPicPr>
          <p:nvPr/>
        </p:nvPicPr>
        <p:blipFill>
          <a:blip r:embed="rId4">
            <a:extLst>
              <a:ext uri="{28A0092B-C50C-407E-A947-70E740481C1C}">
                <a14:useLocalDpi xmlns:a14="http://schemas.microsoft.com/office/drawing/2010/main" val="0"/>
              </a:ext>
            </a:extLst>
          </a:blip>
          <a:srcRect l="10957" t="13869" r="10515" b="6273"/>
          <a:stretch>
            <a:fillRect/>
          </a:stretch>
        </p:blipFill>
        <p:spPr bwMode="auto">
          <a:xfrm>
            <a:off x="331787" y="2770189"/>
            <a:ext cx="2916238" cy="222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2" name="Picture 2" descr="03"/>
          <p:cNvPicPr>
            <a:picLocks noChangeAspect="1" noChangeArrowheads="1"/>
          </p:cNvPicPr>
          <p:nvPr/>
        </p:nvPicPr>
        <p:blipFill>
          <a:blip r:embed="rId5">
            <a:extLst>
              <a:ext uri="{28A0092B-C50C-407E-A947-70E740481C1C}">
                <a14:useLocalDpi xmlns:a14="http://schemas.microsoft.com/office/drawing/2010/main" val="0"/>
              </a:ext>
            </a:extLst>
          </a:blip>
          <a:srcRect l="20274" t="4996" r="22495" b="11597"/>
          <a:stretch>
            <a:fillRect/>
          </a:stretch>
        </p:blipFill>
        <p:spPr bwMode="auto">
          <a:xfrm>
            <a:off x="1284288" y="352426"/>
            <a:ext cx="2165350" cy="236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3" name="Picture 3" descr="04"/>
          <p:cNvPicPr>
            <a:picLocks noChangeAspect="1" noChangeArrowheads="1"/>
          </p:cNvPicPr>
          <p:nvPr/>
        </p:nvPicPr>
        <p:blipFill>
          <a:blip r:embed="rId6">
            <a:extLst>
              <a:ext uri="{28A0092B-C50C-407E-A947-70E740481C1C}">
                <a14:useLocalDpi xmlns:a14="http://schemas.microsoft.com/office/drawing/2010/main" val="0"/>
              </a:ext>
            </a:extLst>
          </a:blip>
          <a:srcRect l="21606" t="8545" r="18501" b="11597"/>
          <a:stretch>
            <a:fillRect/>
          </a:stretch>
        </p:blipFill>
        <p:spPr bwMode="auto">
          <a:xfrm>
            <a:off x="3867150" y="0"/>
            <a:ext cx="2224088" cy="222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4" name="Picture 2" descr="05"/>
          <p:cNvPicPr>
            <a:picLocks noChangeAspect="1" noChangeArrowheads="1"/>
          </p:cNvPicPr>
          <p:nvPr/>
        </p:nvPicPr>
        <p:blipFill>
          <a:blip r:embed="rId7">
            <a:extLst>
              <a:ext uri="{28A0092B-C50C-407E-A947-70E740481C1C}">
                <a14:useLocalDpi xmlns:a14="http://schemas.microsoft.com/office/drawing/2010/main" val="0"/>
              </a:ext>
            </a:extLst>
          </a:blip>
          <a:srcRect l="15971" t="8858" r="21474" b="2377"/>
          <a:stretch>
            <a:fillRect/>
          </a:stretch>
        </p:blipFill>
        <p:spPr bwMode="auto">
          <a:xfrm>
            <a:off x="6213476" y="300038"/>
            <a:ext cx="2322513"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5" name="Picture 2" descr="06"/>
          <p:cNvPicPr>
            <a:picLocks noChangeAspect="1" noChangeArrowheads="1"/>
          </p:cNvPicPr>
          <p:nvPr/>
        </p:nvPicPr>
        <p:blipFill>
          <a:blip r:embed="rId8">
            <a:extLst>
              <a:ext uri="{28A0092B-C50C-407E-A947-70E740481C1C}">
                <a14:useLocalDpi xmlns:a14="http://schemas.microsoft.com/office/drawing/2010/main" val="0"/>
              </a:ext>
            </a:extLst>
          </a:blip>
          <a:srcRect l="10725" t="10324" r="17403" b="9787"/>
          <a:stretch>
            <a:fillRect/>
          </a:stretch>
        </p:blipFill>
        <p:spPr bwMode="auto">
          <a:xfrm>
            <a:off x="6740525" y="2697164"/>
            <a:ext cx="2668588" cy="222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6" name="Picture 2" descr="07"/>
          <p:cNvPicPr>
            <a:picLocks noChangeAspect="1" noChangeArrowheads="1"/>
          </p:cNvPicPr>
          <p:nvPr/>
        </p:nvPicPr>
        <p:blipFill>
          <a:blip r:embed="rId9">
            <a:extLst>
              <a:ext uri="{28A0092B-C50C-407E-A947-70E740481C1C}">
                <a14:useLocalDpi xmlns:a14="http://schemas.microsoft.com/office/drawing/2010/main" val="0"/>
              </a:ext>
            </a:extLst>
          </a:blip>
          <a:srcRect l="19717" t="6584" r="20389" b="4651"/>
          <a:stretch>
            <a:fillRect/>
          </a:stretch>
        </p:blipFill>
        <p:spPr bwMode="auto">
          <a:xfrm>
            <a:off x="5457825" y="4386264"/>
            <a:ext cx="2222500" cy="247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7"/>
          <p:cNvSpPr txBox="1">
            <a:spLocks noChangeArrowheads="1"/>
          </p:cNvSpPr>
          <p:nvPr/>
        </p:nvSpPr>
        <p:spPr bwMode="auto">
          <a:xfrm>
            <a:off x="2000524" y="6287443"/>
            <a:ext cx="11015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Font typeface="Comic Sans MS" panose="030F0702030302020204" pitchFamily="66" charset="0"/>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4pPr>
            <a:lvl5pPr marL="20574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defRPr/>
            </a:pPr>
            <a:r>
              <a:rPr lang="en-ZA" altLang="en-US" sz="1200" dirty="0">
                <a:latin typeface="Arial Rounded MT Bold" panose="020F0704030504030204" pitchFamily="34" charset="0"/>
                <a:ea typeface="ＭＳ Ｐゴシック" panose="020B0600070205080204" pitchFamily="34" charset="-128"/>
              </a:rPr>
              <a:t>VALUES &amp; BELIEFS</a:t>
            </a:r>
          </a:p>
        </p:txBody>
      </p:sp>
      <p:sp>
        <p:nvSpPr>
          <p:cNvPr id="20" name="TextBox 8"/>
          <p:cNvSpPr txBox="1">
            <a:spLocks noChangeArrowheads="1"/>
          </p:cNvSpPr>
          <p:nvPr/>
        </p:nvSpPr>
        <p:spPr bwMode="auto">
          <a:xfrm>
            <a:off x="98063" y="4921251"/>
            <a:ext cx="18415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Font typeface="Comic Sans MS" panose="030F0702030302020204" pitchFamily="66" charset="0"/>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4pPr>
            <a:lvl5pPr marL="20574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defRPr/>
            </a:pPr>
            <a:r>
              <a:rPr lang="en-ZA" altLang="en-US" sz="1200" dirty="0">
                <a:latin typeface="Arial Rounded MT Bold" panose="020F0704030504030204" pitchFamily="34" charset="0"/>
                <a:ea typeface="ＭＳ Ｐゴシック" panose="020B0600070205080204" pitchFamily="34" charset="-128"/>
              </a:rPr>
              <a:t>PARTNERSHIP &amp; COLLABORATION</a:t>
            </a:r>
          </a:p>
        </p:txBody>
      </p:sp>
      <p:sp>
        <p:nvSpPr>
          <p:cNvPr id="21" name="TextBox 9"/>
          <p:cNvSpPr txBox="1">
            <a:spLocks noChangeArrowheads="1"/>
          </p:cNvSpPr>
          <p:nvPr/>
        </p:nvSpPr>
        <p:spPr bwMode="auto">
          <a:xfrm>
            <a:off x="501010" y="2319263"/>
            <a:ext cx="1353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Font typeface="Comic Sans MS" panose="030F0702030302020204" pitchFamily="66" charset="0"/>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4pPr>
            <a:lvl5pPr marL="20574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defRPr/>
            </a:pPr>
            <a:r>
              <a:rPr lang="en-ZA" altLang="en-US" sz="1200" dirty="0">
                <a:latin typeface="Arial Rounded MT Bold" panose="020F0704030504030204" pitchFamily="34" charset="0"/>
                <a:ea typeface="ＭＳ Ｐゴシック" panose="020B0600070205080204" pitchFamily="34" charset="-128"/>
              </a:rPr>
              <a:t>SELF ESTEEM</a:t>
            </a:r>
          </a:p>
          <a:p>
            <a:pPr eaLnBrk="1" hangingPunct="1">
              <a:spcBef>
                <a:spcPct val="0"/>
              </a:spcBef>
              <a:buFontTx/>
              <a:buNone/>
              <a:defRPr/>
            </a:pPr>
            <a:r>
              <a:rPr lang="en-ZA" altLang="en-US" sz="1200" dirty="0">
                <a:latin typeface="Arial Rounded MT Bold" panose="020F0704030504030204" pitchFamily="34" charset="0"/>
                <a:ea typeface="ＭＳ Ｐゴシック" panose="020B0600070205080204" pitchFamily="34" charset="-128"/>
              </a:rPr>
              <a:t>&amp; SELF WORTH</a:t>
            </a:r>
          </a:p>
        </p:txBody>
      </p:sp>
      <p:sp>
        <p:nvSpPr>
          <p:cNvPr id="22" name="TextBox 10"/>
          <p:cNvSpPr txBox="1">
            <a:spLocks noChangeArrowheads="1"/>
          </p:cNvSpPr>
          <p:nvPr/>
        </p:nvSpPr>
        <p:spPr bwMode="auto">
          <a:xfrm>
            <a:off x="3648076" y="2163763"/>
            <a:ext cx="25654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Font typeface="Comic Sans MS" panose="030F0702030302020204" pitchFamily="66" charset="0"/>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4pPr>
            <a:lvl5pPr marL="20574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defRPr/>
            </a:pPr>
            <a:r>
              <a:rPr lang="en-ZA" altLang="en-US" sz="1200" dirty="0">
                <a:latin typeface="Arial Rounded MT Bold" panose="020F0704030504030204" pitchFamily="34" charset="0"/>
                <a:ea typeface="ＭＳ Ｐゴシック" panose="020B0600070205080204" pitchFamily="34" charset="-128"/>
              </a:rPr>
              <a:t>LOVE &amp; HARMONY</a:t>
            </a:r>
          </a:p>
        </p:txBody>
      </p:sp>
      <p:sp>
        <p:nvSpPr>
          <p:cNvPr id="23" name="TextBox 11"/>
          <p:cNvSpPr txBox="1">
            <a:spLocks noChangeArrowheads="1"/>
          </p:cNvSpPr>
          <p:nvPr/>
        </p:nvSpPr>
        <p:spPr bwMode="auto">
          <a:xfrm>
            <a:off x="8187095" y="2302669"/>
            <a:ext cx="9858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Font typeface="Comic Sans MS" panose="030F0702030302020204" pitchFamily="66" charset="0"/>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4pPr>
            <a:lvl5pPr marL="20574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defRPr/>
            </a:pPr>
            <a:r>
              <a:rPr lang="en-ZA" altLang="en-US" sz="1200" dirty="0">
                <a:latin typeface="Arial Rounded MT Bold" panose="020F0704030504030204" pitchFamily="34" charset="0"/>
                <a:ea typeface="ＭＳ Ｐゴシック" panose="020B0600070205080204" pitchFamily="34" charset="-128"/>
              </a:rPr>
              <a:t>VISION &amp; PURPOSE</a:t>
            </a:r>
          </a:p>
        </p:txBody>
      </p:sp>
      <p:sp>
        <p:nvSpPr>
          <p:cNvPr id="24" name="TextBox 12"/>
          <p:cNvSpPr txBox="1">
            <a:spLocks noChangeArrowheads="1"/>
          </p:cNvSpPr>
          <p:nvPr/>
        </p:nvSpPr>
        <p:spPr bwMode="auto">
          <a:xfrm>
            <a:off x="7896225" y="4922541"/>
            <a:ext cx="16192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Font typeface="Comic Sans MS" panose="030F0702030302020204" pitchFamily="66" charset="0"/>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4pPr>
            <a:lvl5pPr marL="20574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defRPr/>
            </a:pPr>
            <a:r>
              <a:rPr lang="en-ZA" altLang="en-US" sz="1200" dirty="0">
                <a:latin typeface="Arial Rounded MT Bold" panose="020F0704030504030204" pitchFamily="34" charset="0"/>
                <a:ea typeface="ＭＳ Ｐゴシック" panose="020B0600070205080204" pitchFamily="34" charset="-128"/>
              </a:rPr>
              <a:t>KNOWLEDGE &amp; INSIGHT</a:t>
            </a:r>
          </a:p>
        </p:txBody>
      </p:sp>
      <p:sp>
        <p:nvSpPr>
          <p:cNvPr id="25" name="TextBox 13"/>
          <p:cNvSpPr txBox="1">
            <a:spLocks noChangeArrowheads="1"/>
          </p:cNvSpPr>
          <p:nvPr/>
        </p:nvSpPr>
        <p:spPr bwMode="auto">
          <a:xfrm>
            <a:off x="6870700" y="6287146"/>
            <a:ext cx="16192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Font typeface="Comic Sans MS" panose="030F0702030302020204" pitchFamily="66" charset="0"/>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4pPr>
            <a:lvl5pPr marL="20574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defRPr/>
            </a:pPr>
            <a:r>
              <a:rPr lang="en-ZA" altLang="en-US" sz="1200" dirty="0">
                <a:latin typeface="Arial Rounded MT Bold" panose="020F0704030504030204" pitchFamily="34" charset="0"/>
                <a:ea typeface="ＭＳ Ｐゴシック" panose="020B0600070205080204" pitchFamily="34" charset="-128"/>
              </a:rPr>
              <a:t>PRESENCE </a:t>
            </a:r>
          </a:p>
          <a:p>
            <a:pPr algn="ctr" eaLnBrk="1" hangingPunct="1">
              <a:spcBef>
                <a:spcPct val="0"/>
              </a:spcBef>
              <a:buFontTx/>
              <a:buNone/>
              <a:defRPr/>
            </a:pPr>
            <a:r>
              <a:rPr lang="en-ZA" altLang="en-US" sz="1200" dirty="0">
                <a:latin typeface="Arial Rounded MT Bold" panose="020F0704030504030204" pitchFamily="34" charset="0"/>
                <a:ea typeface="ＭＳ Ｐゴシック" panose="020B0600070205080204" pitchFamily="34" charset="-128"/>
              </a:rPr>
              <a:t>&amp; ACTION</a:t>
            </a:r>
          </a:p>
        </p:txBody>
      </p:sp>
      <p:sp>
        <p:nvSpPr>
          <p:cNvPr id="3" name="TextBox 2">
            <a:extLst>
              <a:ext uri="{FF2B5EF4-FFF2-40B4-BE49-F238E27FC236}">
                <a16:creationId xmlns:a16="http://schemas.microsoft.com/office/drawing/2014/main" id="{4066C50B-A2E3-49FD-AA85-EAF1A5039F80}"/>
              </a:ext>
            </a:extLst>
          </p:cNvPr>
          <p:cNvSpPr txBox="1"/>
          <p:nvPr/>
        </p:nvSpPr>
        <p:spPr>
          <a:xfrm>
            <a:off x="3170324" y="2533650"/>
            <a:ext cx="3838402" cy="1477328"/>
          </a:xfrm>
          <a:prstGeom prst="rect">
            <a:avLst/>
          </a:prstGeom>
          <a:noFill/>
        </p:spPr>
        <p:txBody>
          <a:bodyPr wrap="square" rtlCol="0">
            <a:spAutoFit/>
          </a:bodyPr>
          <a:lstStyle/>
          <a:p>
            <a:pPr algn="ctr"/>
            <a:r>
              <a:rPr lang="en-ZA" sz="3000" dirty="0">
                <a:latin typeface="Arial Rounded MT Bold" panose="020F0704030504030204" pitchFamily="34" charset="0"/>
              </a:rPr>
              <a:t>MY PERSONAL EMPOWERMENT BOOK</a:t>
            </a:r>
          </a:p>
        </p:txBody>
      </p:sp>
      <p:pic>
        <p:nvPicPr>
          <p:cNvPr id="5" name="Picture 4" descr="Logo&#10;&#10;Description automatically generated">
            <a:extLst>
              <a:ext uri="{FF2B5EF4-FFF2-40B4-BE49-F238E27FC236}">
                <a16:creationId xmlns:a16="http://schemas.microsoft.com/office/drawing/2014/main" id="{50C76D35-3159-184A-8AAB-20810A3D53C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37385" y="3964968"/>
            <a:ext cx="751754" cy="842591"/>
          </a:xfrm>
          <a:prstGeom prst="rect">
            <a:avLst/>
          </a:prstGeom>
        </p:spPr>
      </p:pic>
    </p:spTree>
    <p:extLst>
      <p:ext uri="{BB962C8B-B14F-4D97-AF65-F5344CB8AC3E}">
        <p14:creationId xmlns:p14="http://schemas.microsoft.com/office/powerpoint/2010/main" val="30028250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Title 1">
            <a:extLst>
              <a:ext uri="{FF2B5EF4-FFF2-40B4-BE49-F238E27FC236}">
                <a16:creationId xmlns:a16="http://schemas.microsoft.com/office/drawing/2014/main" id="{C6A0844E-717F-88E9-6FBC-1304A0AAAEBB}"/>
              </a:ext>
            </a:extLst>
          </p:cNvPr>
          <p:cNvSpPr>
            <a:spLocks noGrp="1"/>
          </p:cNvSpPr>
          <p:nvPr>
            <p:ph type="title"/>
          </p:nvPr>
        </p:nvSpPr>
        <p:spPr>
          <a:xfrm>
            <a:off x="0" y="43653"/>
            <a:ext cx="9905996" cy="926975"/>
          </a:xfrm>
        </p:spPr>
        <p:txBody>
          <a:bodyPr>
            <a:normAutofit/>
          </a:bodyPr>
          <a:lstStyle/>
          <a:p>
            <a:pPr algn="ctr"/>
            <a:r>
              <a:rPr lang="en-ZA" altLang="en-US" sz="2200" dirty="0">
                <a:latin typeface="Arial Rounded MT Bold" panose="020F0704030504030204" pitchFamily="34" charset="77"/>
              </a:rPr>
              <a:t>Creating Personal Empowerment</a:t>
            </a:r>
          </a:p>
        </p:txBody>
      </p:sp>
      <p:sp>
        <p:nvSpPr>
          <p:cNvPr id="61444" name="Line 4">
            <a:extLst>
              <a:ext uri="{FF2B5EF4-FFF2-40B4-BE49-F238E27FC236}">
                <a16:creationId xmlns:a16="http://schemas.microsoft.com/office/drawing/2014/main" id="{977F4D6C-7FAE-6773-3A29-F68EA23A6D48}"/>
              </a:ext>
            </a:extLst>
          </p:cNvPr>
          <p:cNvSpPr>
            <a:spLocks noChangeShapeType="1"/>
          </p:cNvSpPr>
          <p:nvPr/>
        </p:nvSpPr>
        <p:spPr bwMode="auto">
          <a:xfrm flipH="1">
            <a:off x="1736086" y="1455737"/>
            <a:ext cx="0" cy="4033838"/>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latin typeface="Arial Rounded MT Bold" panose="020F0704030504030204" pitchFamily="34" charset="77"/>
            </a:endParaRPr>
          </a:p>
        </p:txBody>
      </p:sp>
      <p:sp>
        <p:nvSpPr>
          <p:cNvPr id="61445" name="Line 5">
            <a:extLst>
              <a:ext uri="{FF2B5EF4-FFF2-40B4-BE49-F238E27FC236}">
                <a16:creationId xmlns:a16="http://schemas.microsoft.com/office/drawing/2014/main" id="{F63226AD-16E8-9797-0E03-E60D4E9751EC}"/>
              </a:ext>
            </a:extLst>
          </p:cNvPr>
          <p:cNvSpPr>
            <a:spLocks noChangeShapeType="1"/>
          </p:cNvSpPr>
          <p:nvPr/>
        </p:nvSpPr>
        <p:spPr bwMode="auto">
          <a:xfrm>
            <a:off x="1728788" y="5457825"/>
            <a:ext cx="6477000" cy="0"/>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Arial Rounded MT Bold" panose="020F0704030504030204" pitchFamily="34" charset="77"/>
            </a:endParaRPr>
          </a:p>
        </p:txBody>
      </p:sp>
      <p:sp>
        <p:nvSpPr>
          <p:cNvPr id="6" name="Rectangle 6">
            <a:extLst>
              <a:ext uri="{FF2B5EF4-FFF2-40B4-BE49-F238E27FC236}">
                <a16:creationId xmlns:a16="http://schemas.microsoft.com/office/drawing/2014/main" id="{9EF09427-C16C-E68C-FAC7-40BD0A284630}"/>
              </a:ext>
            </a:extLst>
          </p:cNvPr>
          <p:cNvSpPr>
            <a:spLocks noChangeArrowheads="1"/>
          </p:cNvSpPr>
          <p:nvPr/>
        </p:nvSpPr>
        <p:spPr bwMode="auto">
          <a:xfrm>
            <a:off x="1973263" y="1589089"/>
            <a:ext cx="2849562" cy="1768475"/>
          </a:xfrm>
          <a:prstGeom prst="rect">
            <a:avLst/>
          </a:prstGeom>
          <a:solidFill>
            <a:schemeClr val="bg1">
              <a:lumMod val="85000"/>
            </a:schemeClr>
          </a:solidFill>
          <a:ln w="9525">
            <a:solidFill>
              <a:schemeClr val="tx1"/>
            </a:solidFill>
            <a:miter lim="800000"/>
            <a:headEnd/>
            <a:tailEnd/>
          </a:ln>
        </p:spPr>
        <p:txBody>
          <a:bodyPr anchor="ctr"/>
          <a:lstStyle/>
          <a:p>
            <a:pPr algn="ctr" eaLnBrk="0" hangingPunct="0">
              <a:defRPr/>
            </a:pPr>
            <a:r>
              <a:rPr lang="en-US" sz="2000">
                <a:latin typeface="Arial Rounded MT Bold" panose="020F0704030504030204" pitchFamily="34" charset="77"/>
              </a:rPr>
              <a:t>Unconsciously </a:t>
            </a:r>
          </a:p>
          <a:p>
            <a:pPr algn="ctr" eaLnBrk="0" hangingPunct="0">
              <a:defRPr/>
            </a:pPr>
            <a:r>
              <a:rPr lang="en-US" sz="2000">
                <a:latin typeface="Arial Rounded MT Bold" panose="020F0704030504030204" pitchFamily="34" charset="77"/>
              </a:rPr>
              <a:t>Empowered</a:t>
            </a:r>
          </a:p>
        </p:txBody>
      </p:sp>
      <p:sp>
        <p:nvSpPr>
          <p:cNvPr id="7" name="Rectangle 7">
            <a:extLst>
              <a:ext uri="{FF2B5EF4-FFF2-40B4-BE49-F238E27FC236}">
                <a16:creationId xmlns:a16="http://schemas.microsoft.com/office/drawing/2014/main" id="{5A11CF76-6753-09C3-DD69-9BD5DE2C3E49}"/>
              </a:ext>
            </a:extLst>
          </p:cNvPr>
          <p:cNvSpPr>
            <a:spLocks noChangeArrowheads="1"/>
          </p:cNvSpPr>
          <p:nvPr/>
        </p:nvSpPr>
        <p:spPr bwMode="auto">
          <a:xfrm>
            <a:off x="5157788" y="1584326"/>
            <a:ext cx="2849562" cy="1768475"/>
          </a:xfrm>
          <a:prstGeom prst="rect">
            <a:avLst/>
          </a:prstGeom>
          <a:solidFill>
            <a:schemeClr val="bg1"/>
          </a:solidFill>
          <a:ln w="9525">
            <a:solidFill>
              <a:schemeClr val="tx1"/>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2000">
                <a:latin typeface="Arial Rounded MT Bold" panose="020F0704030504030204" pitchFamily="34" charset="77"/>
              </a:rPr>
              <a:t>Consciously Empowered</a:t>
            </a:r>
          </a:p>
        </p:txBody>
      </p:sp>
      <p:sp>
        <p:nvSpPr>
          <p:cNvPr id="8" name="Rectangle 8">
            <a:extLst>
              <a:ext uri="{FF2B5EF4-FFF2-40B4-BE49-F238E27FC236}">
                <a16:creationId xmlns:a16="http://schemas.microsoft.com/office/drawing/2014/main" id="{36D3F1A0-4EFE-FB23-6976-EBF6F1614927}"/>
              </a:ext>
            </a:extLst>
          </p:cNvPr>
          <p:cNvSpPr>
            <a:spLocks noChangeArrowheads="1"/>
          </p:cNvSpPr>
          <p:nvPr/>
        </p:nvSpPr>
        <p:spPr bwMode="auto">
          <a:xfrm>
            <a:off x="1998663" y="3502026"/>
            <a:ext cx="2849562" cy="1768475"/>
          </a:xfrm>
          <a:prstGeom prst="rect">
            <a:avLst/>
          </a:prstGeom>
          <a:solidFill>
            <a:schemeClr val="bg1">
              <a:lumMod val="65000"/>
            </a:schemeClr>
          </a:solidFill>
          <a:ln w="9525">
            <a:solidFill>
              <a:schemeClr val="tx1"/>
            </a:solidFill>
            <a:miter lim="800000"/>
            <a:headEnd/>
            <a:tailEnd/>
          </a:ln>
        </p:spPr>
        <p:txBody>
          <a:bodyPr anchor="ctr"/>
          <a:lstStyle/>
          <a:p>
            <a:pPr algn="ctr" eaLnBrk="0" hangingPunct="0">
              <a:defRPr/>
            </a:pPr>
            <a:r>
              <a:rPr lang="en-US" sz="2000">
                <a:latin typeface="Arial Rounded MT Bold" panose="020F0704030504030204" pitchFamily="34" charset="77"/>
              </a:rPr>
              <a:t>Unconsciously Disempowered</a:t>
            </a:r>
          </a:p>
        </p:txBody>
      </p:sp>
      <p:sp>
        <p:nvSpPr>
          <p:cNvPr id="9" name="Rectangle 9">
            <a:extLst>
              <a:ext uri="{FF2B5EF4-FFF2-40B4-BE49-F238E27FC236}">
                <a16:creationId xmlns:a16="http://schemas.microsoft.com/office/drawing/2014/main" id="{BDC3902D-F40A-75C5-6184-C01163EAC43C}"/>
              </a:ext>
            </a:extLst>
          </p:cNvPr>
          <p:cNvSpPr>
            <a:spLocks noChangeArrowheads="1"/>
          </p:cNvSpPr>
          <p:nvPr/>
        </p:nvSpPr>
        <p:spPr bwMode="auto">
          <a:xfrm>
            <a:off x="5183188" y="3497264"/>
            <a:ext cx="2849562" cy="1768475"/>
          </a:xfrm>
          <a:prstGeom prst="rect">
            <a:avLst/>
          </a:prstGeom>
          <a:solidFill>
            <a:schemeClr val="bg1">
              <a:lumMod val="75000"/>
            </a:schemeClr>
          </a:solidFill>
          <a:ln w="9525">
            <a:solidFill>
              <a:schemeClr val="tx1"/>
            </a:solidFill>
            <a:miter lim="800000"/>
            <a:headEnd/>
            <a:tailEnd/>
          </a:ln>
        </p:spPr>
        <p:txBody>
          <a:bodyPr anchor="ctr"/>
          <a:lstStyle/>
          <a:p>
            <a:pPr algn="ctr" eaLnBrk="0" hangingPunct="0">
              <a:defRPr/>
            </a:pPr>
            <a:r>
              <a:rPr lang="en-US" sz="2000" dirty="0">
                <a:latin typeface="Arial Rounded MT Bold" panose="020F0704030504030204" pitchFamily="34" charset="77"/>
              </a:rPr>
              <a:t>Consciously Disempowered</a:t>
            </a:r>
          </a:p>
        </p:txBody>
      </p:sp>
      <p:sp>
        <p:nvSpPr>
          <p:cNvPr id="61450" name="Text Box 10">
            <a:extLst>
              <a:ext uri="{FF2B5EF4-FFF2-40B4-BE49-F238E27FC236}">
                <a16:creationId xmlns:a16="http://schemas.microsoft.com/office/drawing/2014/main" id="{F908E1C0-D33D-9EFF-157B-F6861FA72DA8}"/>
              </a:ext>
            </a:extLst>
          </p:cNvPr>
          <p:cNvSpPr txBox="1">
            <a:spLocks noChangeArrowheads="1"/>
          </p:cNvSpPr>
          <p:nvPr/>
        </p:nvSpPr>
        <p:spPr bwMode="auto">
          <a:xfrm rot="-5400000">
            <a:off x="466576" y="3224183"/>
            <a:ext cx="18036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a:latin typeface="Arial Rounded MT Bold" panose="020F0704030504030204" pitchFamily="34" charset="77"/>
              </a:rPr>
              <a:t>POSSIBILITY</a:t>
            </a:r>
          </a:p>
        </p:txBody>
      </p:sp>
      <p:sp>
        <p:nvSpPr>
          <p:cNvPr id="61451" name="Text Box 11">
            <a:extLst>
              <a:ext uri="{FF2B5EF4-FFF2-40B4-BE49-F238E27FC236}">
                <a16:creationId xmlns:a16="http://schemas.microsoft.com/office/drawing/2014/main" id="{7DBD7E4B-F2B5-055E-4726-E469E0256D3B}"/>
              </a:ext>
            </a:extLst>
          </p:cNvPr>
          <p:cNvSpPr txBox="1">
            <a:spLocks noChangeArrowheads="1"/>
          </p:cNvSpPr>
          <p:nvPr/>
        </p:nvSpPr>
        <p:spPr bwMode="auto">
          <a:xfrm>
            <a:off x="3756101" y="5604342"/>
            <a:ext cx="25779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a:latin typeface="Arial Rounded MT Bold" panose="020F0704030504030204" pitchFamily="34" charset="77"/>
              </a:rPr>
              <a:t>SELF AWARENESS</a:t>
            </a:r>
          </a:p>
        </p:txBody>
      </p:sp>
      <p:sp>
        <p:nvSpPr>
          <p:cNvPr id="61452" name="TextBox 15">
            <a:extLst>
              <a:ext uri="{FF2B5EF4-FFF2-40B4-BE49-F238E27FC236}">
                <a16:creationId xmlns:a16="http://schemas.microsoft.com/office/drawing/2014/main" id="{091407EC-3C91-5EDA-BEB5-6D296F0A82F1}"/>
              </a:ext>
            </a:extLst>
          </p:cNvPr>
          <p:cNvSpPr txBox="1">
            <a:spLocks noChangeArrowheads="1"/>
          </p:cNvSpPr>
          <p:nvPr/>
        </p:nvSpPr>
        <p:spPr bwMode="auto">
          <a:xfrm>
            <a:off x="1014414" y="1435100"/>
            <a:ext cx="7216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ZA" altLang="en-US" sz="1600">
                <a:latin typeface="Arial Rounded MT Bold" panose="020F0704030504030204" pitchFamily="34" charset="77"/>
              </a:rPr>
              <a:t>HIGH</a:t>
            </a:r>
          </a:p>
        </p:txBody>
      </p:sp>
      <p:sp>
        <p:nvSpPr>
          <p:cNvPr id="61453" name="TextBox 16">
            <a:extLst>
              <a:ext uri="{FF2B5EF4-FFF2-40B4-BE49-F238E27FC236}">
                <a16:creationId xmlns:a16="http://schemas.microsoft.com/office/drawing/2014/main" id="{5027CD73-430E-8529-6929-FF94BD765E44}"/>
              </a:ext>
            </a:extLst>
          </p:cNvPr>
          <p:cNvSpPr txBox="1">
            <a:spLocks noChangeArrowheads="1"/>
          </p:cNvSpPr>
          <p:nvPr/>
        </p:nvSpPr>
        <p:spPr bwMode="auto">
          <a:xfrm>
            <a:off x="1081420" y="5497599"/>
            <a:ext cx="6546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ZA" altLang="en-US" sz="1600" dirty="0">
                <a:latin typeface="Arial Rounded MT Bold" panose="020F0704030504030204" pitchFamily="34" charset="77"/>
              </a:rPr>
              <a:t>LOW</a:t>
            </a:r>
          </a:p>
        </p:txBody>
      </p:sp>
      <p:sp>
        <p:nvSpPr>
          <p:cNvPr id="61454" name="TextBox 17">
            <a:extLst>
              <a:ext uri="{FF2B5EF4-FFF2-40B4-BE49-F238E27FC236}">
                <a16:creationId xmlns:a16="http://schemas.microsoft.com/office/drawing/2014/main" id="{FD036E48-99D8-22EE-632C-DD8CD48FE0C0}"/>
              </a:ext>
            </a:extLst>
          </p:cNvPr>
          <p:cNvSpPr txBox="1">
            <a:spLocks noChangeArrowheads="1"/>
          </p:cNvSpPr>
          <p:nvPr/>
        </p:nvSpPr>
        <p:spPr bwMode="auto">
          <a:xfrm>
            <a:off x="7603725" y="5548670"/>
            <a:ext cx="7216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ZA" altLang="en-US" sz="1600" dirty="0">
                <a:latin typeface="Arial Rounded MT Bold" panose="020F0704030504030204" pitchFamily="34" charset="77"/>
              </a:rPr>
              <a:t>HIGH</a:t>
            </a:r>
          </a:p>
        </p:txBody>
      </p:sp>
      <p:sp>
        <p:nvSpPr>
          <p:cNvPr id="15" name="Text Box 11">
            <a:extLst>
              <a:ext uri="{FF2B5EF4-FFF2-40B4-BE49-F238E27FC236}">
                <a16:creationId xmlns:a16="http://schemas.microsoft.com/office/drawing/2014/main" id="{A2E19DCA-CD9A-1D0F-5154-0136683AD9DE}"/>
              </a:ext>
            </a:extLst>
          </p:cNvPr>
          <p:cNvSpPr txBox="1">
            <a:spLocks noChangeArrowheads="1"/>
          </p:cNvSpPr>
          <p:nvPr/>
        </p:nvSpPr>
        <p:spPr bwMode="auto">
          <a:xfrm rot="5400000">
            <a:off x="7564796" y="2274858"/>
            <a:ext cx="15740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a:latin typeface="Arial Rounded MT Bold" panose="020F0704030504030204" pitchFamily="34" charset="77"/>
              </a:rPr>
              <a:t>abundance</a:t>
            </a:r>
          </a:p>
        </p:txBody>
      </p:sp>
      <p:sp>
        <p:nvSpPr>
          <p:cNvPr id="16" name="Text Box 11">
            <a:extLst>
              <a:ext uri="{FF2B5EF4-FFF2-40B4-BE49-F238E27FC236}">
                <a16:creationId xmlns:a16="http://schemas.microsoft.com/office/drawing/2014/main" id="{D5851A94-1640-AE1A-14CB-F2A3BAADBE00}"/>
              </a:ext>
            </a:extLst>
          </p:cNvPr>
          <p:cNvSpPr txBox="1">
            <a:spLocks noChangeArrowheads="1"/>
          </p:cNvSpPr>
          <p:nvPr/>
        </p:nvSpPr>
        <p:spPr bwMode="auto">
          <a:xfrm rot="5400000">
            <a:off x="7759465" y="4406223"/>
            <a:ext cx="11862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dirty="0">
                <a:latin typeface="Arial Rounded MT Bold" panose="020F0704030504030204" pitchFamily="34" charset="77"/>
              </a:rPr>
              <a:t>scarcity</a:t>
            </a:r>
          </a:p>
        </p:txBody>
      </p:sp>
      <p:grpSp>
        <p:nvGrpSpPr>
          <p:cNvPr id="4" name="Group 22">
            <a:extLst>
              <a:ext uri="{FF2B5EF4-FFF2-40B4-BE49-F238E27FC236}">
                <a16:creationId xmlns:a16="http://schemas.microsoft.com/office/drawing/2014/main" id="{D1B4E3AE-29C4-FA8F-1667-191BBDD47007}"/>
              </a:ext>
            </a:extLst>
          </p:cNvPr>
          <p:cNvGrpSpPr>
            <a:grpSpLocks/>
          </p:cNvGrpSpPr>
          <p:nvPr/>
        </p:nvGrpSpPr>
        <p:grpSpPr bwMode="auto">
          <a:xfrm>
            <a:off x="1831976" y="6139135"/>
            <a:ext cx="6385645" cy="530225"/>
            <a:chOff x="1450975" y="5872163"/>
            <a:chExt cx="6385645" cy="530225"/>
          </a:xfrm>
        </p:grpSpPr>
        <p:sp>
          <p:nvSpPr>
            <p:cNvPr id="61465" name="TextBox 7">
              <a:extLst>
                <a:ext uri="{FF2B5EF4-FFF2-40B4-BE49-F238E27FC236}">
                  <a16:creationId xmlns:a16="http://schemas.microsoft.com/office/drawing/2014/main" id="{E07459EF-4092-9702-8778-25791A26EA5C}"/>
                </a:ext>
              </a:extLst>
            </p:cNvPr>
            <p:cNvSpPr txBox="1">
              <a:spLocks noChangeArrowheads="1"/>
            </p:cNvSpPr>
            <p:nvPr/>
          </p:nvSpPr>
          <p:spPr bwMode="auto">
            <a:xfrm>
              <a:off x="1450975" y="5872163"/>
              <a:ext cx="14922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ZA" altLang="en-US" sz="1400">
                  <a:latin typeface="Arial Rounded MT Bold" panose="020F0704030504030204" pitchFamily="34" charset="77"/>
                </a:rPr>
                <a:t>VALUES &amp; BELIEFS</a:t>
              </a:r>
            </a:p>
          </p:txBody>
        </p:sp>
        <p:sp>
          <p:nvSpPr>
            <p:cNvPr id="61466" name="TextBox 8">
              <a:extLst>
                <a:ext uri="{FF2B5EF4-FFF2-40B4-BE49-F238E27FC236}">
                  <a16:creationId xmlns:a16="http://schemas.microsoft.com/office/drawing/2014/main" id="{7B8E5750-5F9A-FA15-DDC4-35C2B1FDBE1C}"/>
                </a:ext>
              </a:extLst>
            </p:cNvPr>
            <p:cNvSpPr txBox="1">
              <a:spLocks noChangeArrowheads="1"/>
            </p:cNvSpPr>
            <p:nvPr/>
          </p:nvSpPr>
          <p:spPr bwMode="auto">
            <a:xfrm>
              <a:off x="3511550" y="5878513"/>
              <a:ext cx="23050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ZA" altLang="en-US" sz="1400">
                  <a:latin typeface="Arial Rounded MT Bold" panose="020F0704030504030204" pitchFamily="34" charset="77"/>
                </a:rPr>
                <a:t>PARTNERSHIP &amp; COLLABORATION</a:t>
              </a:r>
            </a:p>
          </p:txBody>
        </p:sp>
        <p:sp>
          <p:nvSpPr>
            <p:cNvPr id="61467" name="TextBox 9">
              <a:extLst>
                <a:ext uri="{FF2B5EF4-FFF2-40B4-BE49-F238E27FC236}">
                  <a16:creationId xmlns:a16="http://schemas.microsoft.com/office/drawing/2014/main" id="{F4952C62-7789-3E97-CB95-1BD3E10703E6}"/>
                </a:ext>
              </a:extLst>
            </p:cNvPr>
            <p:cNvSpPr txBox="1">
              <a:spLocks noChangeArrowheads="1"/>
            </p:cNvSpPr>
            <p:nvPr/>
          </p:nvSpPr>
          <p:spPr bwMode="auto">
            <a:xfrm>
              <a:off x="6284913" y="5876925"/>
              <a:ext cx="15517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ZA" altLang="en-US" sz="1400">
                  <a:latin typeface="Arial Rounded MT Bold" panose="020F0704030504030204" pitchFamily="34" charset="77"/>
                </a:rPr>
                <a:t>SELF ESTEEM</a:t>
              </a:r>
            </a:p>
            <a:p>
              <a:pPr eaLnBrk="1" hangingPunct="1"/>
              <a:r>
                <a:rPr lang="en-ZA" altLang="en-US" sz="1400">
                  <a:latin typeface="Arial Rounded MT Bold" panose="020F0704030504030204" pitchFamily="34" charset="77"/>
                </a:rPr>
                <a:t>&amp; SELF WORTH</a:t>
              </a:r>
            </a:p>
          </p:txBody>
        </p:sp>
      </p:grpSp>
      <p:grpSp>
        <p:nvGrpSpPr>
          <p:cNvPr id="5" name="Group 23">
            <a:extLst>
              <a:ext uri="{FF2B5EF4-FFF2-40B4-BE49-F238E27FC236}">
                <a16:creationId xmlns:a16="http://schemas.microsoft.com/office/drawing/2014/main" id="{28EF898F-1E1B-AA22-AC5F-CDE8DACA7EB3}"/>
              </a:ext>
            </a:extLst>
          </p:cNvPr>
          <p:cNvGrpSpPr>
            <a:grpSpLocks/>
          </p:cNvGrpSpPr>
          <p:nvPr/>
        </p:nvGrpSpPr>
        <p:grpSpPr bwMode="auto">
          <a:xfrm>
            <a:off x="180653" y="1004889"/>
            <a:ext cx="523875" cy="4656137"/>
            <a:chOff x="160338" y="1004888"/>
            <a:chExt cx="523875" cy="4656137"/>
          </a:xfrm>
        </p:grpSpPr>
        <p:sp>
          <p:nvSpPr>
            <p:cNvPr id="61462" name="TextBox 11">
              <a:extLst>
                <a:ext uri="{FF2B5EF4-FFF2-40B4-BE49-F238E27FC236}">
                  <a16:creationId xmlns:a16="http://schemas.microsoft.com/office/drawing/2014/main" id="{A13F2D40-BF54-6382-8AD1-9308E4657808}"/>
                </a:ext>
              </a:extLst>
            </p:cNvPr>
            <p:cNvSpPr txBox="1">
              <a:spLocks noChangeArrowheads="1"/>
            </p:cNvSpPr>
            <p:nvPr/>
          </p:nvSpPr>
          <p:spPr bwMode="auto">
            <a:xfrm rot="-5400000">
              <a:off x="-301624" y="4675187"/>
              <a:ext cx="1447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ZA" altLang="en-US" sz="1400">
                  <a:latin typeface="Arial Rounded MT Bold" panose="020F0704030504030204" pitchFamily="34" charset="77"/>
                </a:rPr>
                <a:t>VISION &amp; PURPOSE</a:t>
              </a:r>
            </a:p>
          </p:txBody>
        </p:sp>
        <p:sp>
          <p:nvSpPr>
            <p:cNvPr id="61463" name="TextBox 12">
              <a:extLst>
                <a:ext uri="{FF2B5EF4-FFF2-40B4-BE49-F238E27FC236}">
                  <a16:creationId xmlns:a16="http://schemas.microsoft.com/office/drawing/2014/main" id="{33C807A0-1ED5-3879-57B1-9331296D6242}"/>
                </a:ext>
              </a:extLst>
            </p:cNvPr>
            <p:cNvSpPr txBox="1">
              <a:spLocks noChangeArrowheads="1"/>
            </p:cNvSpPr>
            <p:nvPr/>
          </p:nvSpPr>
          <p:spPr bwMode="auto">
            <a:xfrm rot="-5400000">
              <a:off x="-387349" y="3211512"/>
              <a:ext cx="16192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ZA" altLang="en-US" sz="1400">
                  <a:latin typeface="Arial Rounded MT Bold" panose="020F0704030504030204" pitchFamily="34" charset="77"/>
                </a:rPr>
                <a:t>KNOWLEDGE &amp; INSIGHT</a:t>
              </a:r>
            </a:p>
          </p:txBody>
        </p:sp>
        <p:sp>
          <p:nvSpPr>
            <p:cNvPr id="61464" name="TextBox 13">
              <a:extLst>
                <a:ext uri="{FF2B5EF4-FFF2-40B4-BE49-F238E27FC236}">
                  <a16:creationId xmlns:a16="http://schemas.microsoft.com/office/drawing/2014/main" id="{1402A0E0-1CFB-8659-DC9C-FDF4B2ADE97D}"/>
                </a:ext>
              </a:extLst>
            </p:cNvPr>
            <p:cNvSpPr txBox="1">
              <a:spLocks noChangeArrowheads="1"/>
            </p:cNvSpPr>
            <p:nvPr/>
          </p:nvSpPr>
          <p:spPr bwMode="auto">
            <a:xfrm rot="-5400000">
              <a:off x="-387349" y="1552575"/>
              <a:ext cx="16192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ZA" altLang="en-US" sz="1400" dirty="0">
                  <a:latin typeface="Arial Rounded MT Bold" panose="020F0704030504030204" pitchFamily="34" charset="77"/>
                </a:rPr>
                <a:t>PRESENCE </a:t>
              </a:r>
            </a:p>
            <a:p>
              <a:pPr algn="ctr" eaLnBrk="1" hangingPunct="1"/>
              <a:r>
                <a:rPr lang="en-ZA" altLang="en-US" sz="1400" dirty="0">
                  <a:latin typeface="Arial Rounded MT Bold" panose="020F0704030504030204" pitchFamily="34" charset="77"/>
                </a:rPr>
                <a:t>&amp; ACTION</a:t>
              </a:r>
            </a:p>
          </p:txBody>
        </p:sp>
      </p:grpSp>
      <p:sp>
        <p:nvSpPr>
          <p:cNvPr id="25" name="Heart 24">
            <a:extLst>
              <a:ext uri="{FF2B5EF4-FFF2-40B4-BE49-F238E27FC236}">
                <a16:creationId xmlns:a16="http://schemas.microsoft.com/office/drawing/2014/main" id="{19752BAF-1110-52CF-3DCF-D804BCC476E7}"/>
              </a:ext>
            </a:extLst>
          </p:cNvPr>
          <p:cNvSpPr/>
          <p:nvPr/>
        </p:nvSpPr>
        <p:spPr bwMode="auto">
          <a:xfrm>
            <a:off x="7603725" y="176021"/>
            <a:ext cx="1376902" cy="1283524"/>
          </a:xfrm>
          <a:prstGeom prst="hear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ZA" sz="1400" dirty="0">
                <a:solidFill>
                  <a:schemeClr val="tx1"/>
                </a:solidFill>
                <a:latin typeface="Arial Rounded MT Bold" panose="020F0704030504030204" pitchFamily="34" charset="77"/>
              </a:rPr>
              <a:t>LOVE &amp;</a:t>
            </a:r>
          </a:p>
          <a:p>
            <a:pPr algn="ctr">
              <a:defRPr/>
            </a:pPr>
            <a:r>
              <a:rPr lang="en-ZA" sz="1400" dirty="0">
                <a:solidFill>
                  <a:schemeClr val="tx1"/>
                </a:solidFill>
                <a:latin typeface="Arial Rounded MT Bold" panose="020F0704030504030204" pitchFamily="34" charset="77"/>
              </a:rPr>
              <a:t>HARMONY</a:t>
            </a:r>
          </a:p>
        </p:txBody>
      </p:sp>
      <p:sp>
        <p:nvSpPr>
          <p:cNvPr id="31" name="Line 4">
            <a:extLst>
              <a:ext uri="{FF2B5EF4-FFF2-40B4-BE49-F238E27FC236}">
                <a16:creationId xmlns:a16="http://schemas.microsoft.com/office/drawing/2014/main" id="{4CB85869-AA21-2520-E82D-B59050258B36}"/>
              </a:ext>
            </a:extLst>
          </p:cNvPr>
          <p:cNvSpPr>
            <a:spLocks noChangeShapeType="1"/>
          </p:cNvSpPr>
          <p:nvPr/>
        </p:nvSpPr>
        <p:spPr bwMode="auto">
          <a:xfrm flipH="1">
            <a:off x="1752600" y="5463309"/>
            <a:ext cx="6799294" cy="5555"/>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latin typeface="Arial Rounded MT Bold" panose="020F0704030504030204" pitchFamily="34" charset="77"/>
            </a:endParaRPr>
          </a:p>
        </p:txBody>
      </p:sp>
      <p:sp>
        <p:nvSpPr>
          <p:cNvPr id="32" name="Line 4">
            <a:extLst>
              <a:ext uri="{FF2B5EF4-FFF2-40B4-BE49-F238E27FC236}">
                <a16:creationId xmlns:a16="http://schemas.microsoft.com/office/drawing/2014/main" id="{813E469A-D425-18A5-E003-072951A2E6EC}"/>
              </a:ext>
            </a:extLst>
          </p:cNvPr>
          <p:cNvSpPr>
            <a:spLocks noChangeShapeType="1"/>
          </p:cNvSpPr>
          <p:nvPr/>
        </p:nvSpPr>
        <p:spPr bwMode="auto">
          <a:xfrm flipH="1">
            <a:off x="8337376" y="3171942"/>
            <a:ext cx="0" cy="765225"/>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latin typeface="Arial Rounded MT Bold" panose="020F0704030504030204" pitchFamily="34" charset="77"/>
            </a:endParaRPr>
          </a:p>
        </p:txBody>
      </p:sp>
      <p:pic>
        <p:nvPicPr>
          <p:cNvPr id="28" name="Picture 27" descr="Logo&#10;&#10;Description automatically generated">
            <a:extLst>
              <a:ext uri="{FF2B5EF4-FFF2-40B4-BE49-F238E27FC236}">
                <a16:creationId xmlns:a16="http://schemas.microsoft.com/office/drawing/2014/main" id="{F7D17D24-5EFC-D9B2-4AC0-ABEBDDFB18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9889" y="5826769"/>
            <a:ext cx="751754" cy="84259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left)">
                                      <p:cBhvr>
                                        <p:cTn id="29" dur="500"/>
                                        <p:tgtEl>
                                          <p:spTgt spid="4"/>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4"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down)">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Title 1">
            <a:extLst>
              <a:ext uri="{FF2B5EF4-FFF2-40B4-BE49-F238E27FC236}">
                <a16:creationId xmlns:a16="http://schemas.microsoft.com/office/drawing/2014/main" id="{781F4E8E-BC63-D363-1839-D8EF69EC8620}"/>
              </a:ext>
            </a:extLst>
          </p:cNvPr>
          <p:cNvSpPr>
            <a:spLocks noGrp="1"/>
          </p:cNvSpPr>
          <p:nvPr>
            <p:ph type="title"/>
          </p:nvPr>
        </p:nvSpPr>
        <p:spPr>
          <a:xfrm>
            <a:off x="0" y="24078"/>
            <a:ext cx="9906000" cy="1143000"/>
          </a:xfrm>
        </p:spPr>
        <p:txBody>
          <a:bodyPr>
            <a:normAutofit/>
          </a:bodyPr>
          <a:lstStyle/>
          <a:p>
            <a:pPr algn="ctr"/>
            <a:r>
              <a:rPr lang="en-ZA" altLang="en-US" sz="2200" dirty="0">
                <a:latin typeface="Arial Rounded MT Bold" panose="020F0704030504030204" pitchFamily="34" charset="77"/>
              </a:rPr>
              <a:t>Personal ‘IP’ Assessment</a:t>
            </a:r>
          </a:p>
        </p:txBody>
      </p:sp>
      <p:graphicFrame>
        <p:nvGraphicFramePr>
          <p:cNvPr id="6" name="Table 5">
            <a:extLst>
              <a:ext uri="{FF2B5EF4-FFF2-40B4-BE49-F238E27FC236}">
                <a16:creationId xmlns:a16="http://schemas.microsoft.com/office/drawing/2014/main" id="{91AFC7B7-2E0B-50EA-C9CC-01F904BE404D}"/>
              </a:ext>
            </a:extLst>
          </p:cNvPr>
          <p:cNvGraphicFramePr>
            <a:graphicFrameLocks noGrp="1"/>
          </p:cNvGraphicFramePr>
          <p:nvPr>
            <p:extLst>
              <p:ext uri="{D42A27DB-BD31-4B8C-83A1-F6EECF244321}">
                <p14:modId xmlns:p14="http://schemas.microsoft.com/office/powerpoint/2010/main" val="1671363357"/>
              </p:ext>
            </p:extLst>
          </p:nvPr>
        </p:nvGraphicFramePr>
        <p:xfrm>
          <a:off x="533401" y="1102067"/>
          <a:ext cx="8904291" cy="5063235"/>
        </p:xfrm>
        <a:graphic>
          <a:graphicData uri="http://schemas.openxmlformats.org/drawingml/2006/table">
            <a:tbl>
              <a:tblPr firstRow="1" bandRow="1">
                <a:tableStyleId>{5C22544A-7EE6-4342-B048-85BDC9FD1C3A}</a:tableStyleId>
              </a:tblPr>
              <a:tblGrid>
                <a:gridCol w="809481">
                  <a:extLst>
                    <a:ext uri="{9D8B030D-6E8A-4147-A177-3AD203B41FA5}">
                      <a16:colId xmlns:a16="http://schemas.microsoft.com/office/drawing/2014/main" val="20000"/>
                    </a:ext>
                  </a:extLst>
                </a:gridCol>
                <a:gridCol w="809481">
                  <a:extLst>
                    <a:ext uri="{9D8B030D-6E8A-4147-A177-3AD203B41FA5}">
                      <a16:colId xmlns:a16="http://schemas.microsoft.com/office/drawing/2014/main" val="20001"/>
                    </a:ext>
                  </a:extLst>
                </a:gridCol>
                <a:gridCol w="809481">
                  <a:extLst>
                    <a:ext uri="{9D8B030D-6E8A-4147-A177-3AD203B41FA5}">
                      <a16:colId xmlns:a16="http://schemas.microsoft.com/office/drawing/2014/main" val="20002"/>
                    </a:ext>
                  </a:extLst>
                </a:gridCol>
                <a:gridCol w="809481">
                  <a:extLst>
                    <a:ext uri="{9D8B030D-6E8A-4147-A177-3AD203B41FA5}">
                      <a16:colId xmlns:a16="http://schemas.microsoft.com/office/drawing/2014/main" val="20003"/>
                    </a:ext>
                  </a:extLst>
                </a:gridCol>
                <a:gridCol w="809481">
                  <a:extLst>
                    <a:ext uri="{9D8B030D-6E8A-4147-A177-3AD203B41FA5}">
                      <a16:colId xmlns:a16="http://schemas.microsoft.com/office/drawing/2014/main" val="20004"/>
                    </a:ext>
                  </a:extLst>
                </a:gridCol>
                <a:gridCol w="809481">
                  <a:extLst>
                    <a:ext uri="{9D8B030D-6E8A-4147-A177-3AD203B41FA5}">
                      <a16:colId xmlns:a16="http://schemas.microsoft.com/office/drawing/2014/main" val="20005"/>
                    </a:ext>
                  </a:extLst>
                </a:gridCol>
                <a:gridCol w="809481">
                  <a:extLst>
                    <a:ext uri="{9D8B030D-6E8A-4147-A177-3AD203B41FA5}">
                      <a16:colId xmlns:a16="http://schemas.microsoft.com/office/drawing/2014/main" val="20006"/>
                    </a:ext>
                  </a:extLst>
                </a:gridCol>
                <a:gridCol w="809481">
                  <a:extLst>
                    <a:ext uri="{9D8B030D-6E8A-4147-A177-3AD203B41FA5}">
                      <a16:colId xmlns:a16="http://schemas.microsoft.com/office/drawing/2014/main" val="20007"/>
                    </a:ext>
                  </a:extLst>
                </a:gridCol>
                <a:gridCol w="809481">
                  <a:extLst>
                    <a:ext uri="{9D8B030D-6E8A-4147-A177-3AD203B41FA5}">
                      <a16:colId xmlns:a16="http://schemas.microsoft.com/office/drawing/2014/main" val="20008"/>
                    </a:ext>
                  </a:extLst>
                </a:gridCol>
                <a:gridCol w="809481">
                  <a:extLst>
                    <a:ext uri="{9D8B030D-6E8A-4147-A177-3AD203B41FA5}">
                      <a16:colId xmlns:a16="http://schemas.microsoft.com/office/drawing/2014/main" val="20009"/>
                    </a:ext>
                  </a:extLst>
                </a:gridCol>
                <a:gridCol w="809481">
                  <a:extLst>
                    <a:ext uri="{9D8B030D-6E8A-4147-A177-3AD203B41FA5}">
                      <a16:colId xmlns:a16="http://schemas.microsoft.com/office/drawing/2014/main" val="20010"/>
                    </a:ext>
                  </a:extLst>
                </a:gridCol>
              </a:tblGrid>
              <a:tr h="337549">
                <a:tc gridSpan="11">
                  <a:txBody>
                    <a:bodyPr/>
                    <a:lstStyle/>
                    <a:p>
                      <a:pPr algn="l"/>
                      <a:r>
                        <a:rPr lang="en-ZA" sz="1200" dirty="0">
                          <a:solidFill>
                            <a:schemeClr val="tx1"/>
                          </a:solidFill>
                          <a:latin typeface="Arial Rounded MT Bold" panose="020F0704030504030204" pitchFamily="34" charset="77"/>
                        </a:rPr>
                        <a:t>Complete</a:t>
                      </a:r>
                      <a:r>
                        <a:rPr lang="en-ZA" sz="1200" baseline="0" dirty="0">
                          <a:solidFill>
                            <a:schemeClr val="tx1"/>
                          </a:solidFill>
                          <a:latin typeface="Arial Rounded MT Bold" panose="020F0704030504030204" pitchFamily="34" charset="77"/>
                        </a:rPr>
                        <a:t> the template below, referring specifically to your perceptions of yourself:</a:t>
                      </a:r>
                      <a:endParaRPr lang="en-ZA" sz="1200" dirty="0">
                        <a:solidFill>
                          <a:schemeClr val="tx1"/>
                        </a:solidFill>
                        <a:latin typeface="Arial Rounded MT Bold" panose="020F0704030504030204" pitchFamily="34" charset="7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37549">
                <a:tc gridSpan="11">
                  <a:txBody>
                    <a:bodyPr/>
                    <a:lstStyle/>
                    <a:p>
                      <a:pPr algn="l"/>
                      <a:r>
                        <a:rPr lang="en-ZA" sz="1200" dirty="0">
                          <a:latin typeface="Arial Rounded MT Bold" panose="020F0704030504030204" pitchFamily="34" charset="77"/>
                        </a:rPr>
                        <a:t>7. I strive to live</a:t>
                      </a:r>
                      <a:r>
                        <a:rPr lang="en-ZA" sz="1200" baseline="0" dirty="0">
                          <a:latin typeface="Arial Rounded MT Bold" panose="020F0704030504030204" pitchFamily="34" charset="77"/>
                        </a:rPr>
                        <a:t> my life in the present moment, ensuring action and personal accountability in all that I do?</a:t>
                      </a:r>
                      <a:endParaRPr lang="en-ZA" sz="1200" dirty="0">
                        <a:latin typeface="Arial Rounded MT Bold" panose="020F0704030504030204" pitchFamily="34" charset="7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37549">
                <a:tc>
                  <a:txBody>
                    <a:bodyPr/>
                    <a:lstStyle/>
                    <a:p>
                      <a:pPr algn="ctr"/>
                      <a:r>
                        <a:rPr lang="en-ZA" sz="1200" dirty="0">
                          <a:latin typeface="Arial Rounded MT Bold" panose="020F0704030504030204" pitchFamily="34" charset="77"/>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90%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37549">
                <a:tc gridSpan="11">
                  <a:txBody>
                    <a:bodyPr/>
                    <a:lstStyle/>
                    <a:p>
                      <a:pPr algn="l"/>
                      <a:r>
                        <a:rPr lang="en-ZA" sz="1200" dirty="0">
                          <a:latin typeface="Arial Rounded MT Bold" panose="020F0704030504030204" pitchFamily="34" charset="77"/>
                        </a:rPr>
                        <a:t>6. I am constantly seeking answers</a:t>
                      </a:r>
                      <a:r>
                        <a:rPr lang="en-ZA" sz="1200" baseline="0" dirty="0">
                          <a:latin typeface="Arial Rounded MT Bold" panose="020F0704030504030204" pitchFamily="34" charset="77"/>
                        </a:rPr>
                        <a:t> to the questions I encounter every day?</a:t>
                      </a:r>
                      <a:endParaRPr lang="en-ZA" sz="1200" dirty="0">
                        <a:latin typeface="Arial Rounded MT Bold" panose="020F0704030504030204" pitchFamily="34" charset="7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37549">
                <a:tc>
                  <a:txBody>
                    <a:bodyPr/>
                    <a:lstStyle/>
                    <a:p>
                      <a:pPr algn="ctr"/>
                      <a:r>
                        <a:rPr lang="en-ZA" sz="1200" dirty="0">
                          <a:latin typeface="Arial Rounded MT Bold" panose="020F0704030504030204" pitchFamily="34" charset="77"/>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90%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37549">
                <a:tc gridSpan="11">
                  <a:txBody>
                    <a:bodyPr/>
                    <a:lstStyle/>
                    <a:p>
                      <a:pPr algn="l"/>
                      <a:r>
                        <a:rPr lang="en-ZA" sz="1200" dirty="0">
                          <a:latin typeface="Arial Rounded MT Bold" panose="020F0704030504030204" pitchFamily="34" charset="77"/>
                        </a:rPr>
                        <a:t>5. I have defined my personal vision (life purpose</a:t>
                      </a:r>
                      <a:r>
                        <a:rPr lang="en-ZA" sz="1200" baseline="0" dirty="0">
                          <a:latin typeface="Arial Rounded MT Bold" panose="020F0704030504030204" pitchFamily="34" charset="77"/>
                        </a:rPr>
                        <a:t>) and live this daily with passion and commitment?</a:t>
                      </a:r>
                      <a:endParaRPr lang="en-ZA" sz="1200" dirty="0">
                        <a:latin typeface="Arial Rounded MT Bold" panose="020F0704030504030204" pitchFamily="34" charset="7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37549">
                <a:tc>
                  <a:txBody>
                    <a:bodyPr/>
                    <a:lstStyle/>
                    <a:p>
                      <a:pPr algn="ctr"/>
                      <a:r>
                        <a:rPr lang="en-ZA" sz="1200" dirty="0">
                          <a:latin typeface="Arial Rounded MT Bold" panose="020F0704030504030204" pitchFamily="34" charset="77"/>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90%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337549">
                <a:tc gridSpan="11">
                  <a:txBody>
                    <a:bodyPr/>
                    <a:lstStyle/>
                    <a:p>
                      <a:pPr algn="l"/>
                      <a:r>
                        <a:rPr lang="en-ZA" sz="1200" dirty="0">
                          <a:latin typeface="Arial Rounded MT Bold" panose="020F0704030504030204" pitchFamily="34" charset="77"/>
                        </a:rPr>
                        <a:t>4. I actively manage conflict</a:t>
                      </a:r>
                      <a:r>
                        <a:rPr lang="en-ZA" sz="1200" baseline="0" dirty="0">
                          <a:latin typeface="Arial Rounded MT Bold" panose="020F0704030504030204" pitchFamily="34" charset="77"/>
                        </a:rPr>
                        <a:t> resolution in my personal and business life</a:t>
                      </a:r>
                      <a:r>
                        <a:rPr lang="en-ZA" sz="1200" dirty="0">
                          <a:latin typeface="Arial Rounded MT Bold" panose="020F0704030504030204" pitchFamily="34" charset="77"/>
                        </a:rPr>
                        <a:t> to ensure harmony</a:t>
                      </a:r>
                      <a:r>
                        <a:rPr lang="en-ZA" sz="1200" baseline="0" dirty="0">
                          <a:latin typeface="Arial Rounded MT Bold" panose="020F0704030504030204" pitchFamily="34" charset="77"/>
                        </a:rPr>
                        <a:t> and understanding?</a:t>
                      </a:r>
                      <a:endParaRPr lang="en-ZA" sz="1200" dirty="0">
                        <a:latin typeface="Arial Rounded MT Bold" panose="020F0704030504030204" pitchFamily="34" charset="7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337549">
                <a:tc>
                  <a:txBody>
                    <a:bodyPr/>
                    <a:lstStyle/>
                    <a:p>
                      <a:pPr algn="ctr"/>
                      <a:r>
                        <a:rPr lang="en-ZA" sz="1200" dirty="0">
                          <a:latin typeface="Arial Rounded MT Bold" panose="020F0704030504030204" pitchFamily="34" charset="77"/>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90%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337549">
                <a:tc gridSpan="11">
                  <a:txBody>
                    <a:bodyPr/>
                    <a:lstStyle/>
                    <a:p>
                      <a:pPr algn="l"/>
                      <a:r>
                        <a:rPr lang="en-ZA" sz="1200" dirty="0">
                          <a:latin typeface="Arial Rounded MT Bold" panose="020F0704030504030204" pitchFamily="34" charset="77"/>
                        </a:rPr>
                        <a:t>3. I am confident that I am adding value to the world around me</a:t>
                      </a:r>
                      <a:r>
                        <a:rPr lang="en-ZA" sz="1200" baseline="0" dirty="0">
                          <a:latin typeface="Arial Rounded MT Bold" panose="020F0704030504030204" pitchFamily="34" charset="77"/>
                        </a:rPr>
                        <a:t> in a unique and meaningful way?</a:t>
                      </a:r>
                      <a:endParaRPr lang="en-ZA" sz="1200" dirty="0">
                        <a:latin typeface="Arial Rounded MT Bold" panose="020F0704030504030204" pitchFamily="34" charset="7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337549">
                <a:tc>
                  <a:txBody>
                    <a:bodyPr/>
                    <a:lstStyle/>
                    <a:p>
                      <a:pPr algn="ctr"/>
                      <a:r>
                        <a:rPr lang="en-ZA" sz="1200" dirty="0">
                          <a:latin typeface="Arial Rounded MT Bold" panose="020F0704030504030204" pitchFamily="34" charset="77"/>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90%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337549">
                <a:tc gridSpan="11">
                  <a:txBody>
                    <a:bodyPr/>
                    <a:lstStyle/>
                    <a:p>
                      <a:pPr algn="l"/>
                      <a:r>
                        <a:rPr lang="en-ZA" sz="1200" dirty="0">
                          <a:latin typeface="Arial Rounded MT Bold" panose="020F0704030504030204" pitchFamily="34" charset="77"/>
                        </a:rPr>
                        <a:t>2. I actively build win/win partnerships/relationships in my personal and business life?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337549">
                <a:tc>
                  <a:txBody>
                    <a:bodyPr/>
                    <a:lstStyle/>
                    <a:p>
                      <a:pPr algn="ctr"/>
                      <a:r>
                        <a:rPr lang="en-ZA" sz="1200" dirty="0">
                          <a:latin typeface="Arial Rounded MT Bold" panose="020F0704030504030204" pitchFamily="34" charset="77"/>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90%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r h="337549">
                <a:tc gridSpan="11">
                  <a:txBody>
                    <a:bodyPr/>
                    <a:lstStyle/>
                    <a:p>
                      <a:pPr algn="l"/>
                      <a:r>
                        <a:rPr lang="en-ZA" sz="1200" dirty="0">
                          <a:latin typeface="Arial Rounded MT Bold" panose="020F0704030504030204" pitchFamily="34" charset="77"/>
                        </a:rPr>
                        <a:t>1. I have defined my own personal value set and live these daily with passion</a:t>
                      </a:r>
                      <a:r>
                        <a:rPr lang="en-ZA" sz="1200" baseline="0" dirty="0">
                          <a:latin typeface="Arial Rounded MT Bold" panose="020F0704030504030204" pitchFamily="34" charset="77"/>
                        </a:rPr>
                        <a:t> and commitment?</a:t>
                      </a:r>
                      <a:endParaRPr lang="en-ZA" sz="1200" dirty="0">
                        <a:latin typeface="Arial Rounded MT Bold" panose="020F0704030504030204" pitchFamily="34" charset="7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3"/>
                  </a:ext>
                </a:extLst>
              </a:tr>
              <a:tr h="337549">
                <a:tc>
                  <a:txBody>
                    <a:bodyPr/>
                    <a:lstStyle/>
                    <a:p>
                      <a:pPr algn="ctr"/>
                      <a:r>
                        <a:rPr lang="en-ZA" sz="1200" dirty="0">
                          <a:latin typeface="Arial Rounded MT Bold" panose="020F0704030504030204" pitchFamily="34" charset="77"/>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90%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4"/>
                  </a:ext>
                </a:extLst>
              </a:tr>
            </a:tbl>
          </a:graphicData>
        </a:graphic>
      </p:graphicFrame>
      <p:sp>
        <p:nvSpPr>
          <p:cNvPr id="151730" name="TextBox 7">
            <a:extLst>
              <a:ext uri="{FF2B5EF4-FFF2-40B4-BE49-F238E27FC236}">
                <a16:creationId xmlns:a16="http://schemas.microsoft.com/office/drawing/2014/main" id="{C1DDABF3-B6F8-377D-EB19-5A02876CB906}"/>
              </a:ext>
            </a:extLst>
          </p:cNvPr>
          <p:cNvSpPr txBox="1">
            <a:spLocks noChangeArrowheads="1"/>
          </p:cNvSpPr>
          <p:nvPr/>
        </p:nvSpPr>
        <p:spPr bwMode="auto">
          <a:xfrm>
            <a:off x="914400" y="6279406"/>
            <a:ext cx="85232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ZA" altLang="en-US" sz="1200" b="1" dirty="0">
                <a:latin typeface="Arial Rounded MT Bold" panose="020F0704030504030204" pitchFamily="34" charset="77"/>
              </a:rPr>
              <a:t>Start at the bottom and work your way up from 1 to 7.  </a:t>
            </a:r>
          </a:p>
          <a:p>
            <a:pPr eaLnBrk="1" hangingPunct="1"/>
            <a:r>
              <a:rPr lang="en-ZA" altLang="en-US" sz="1200" b="1" dirty="0">
                <a:latin typeface="Arial Rounded MT Bold" panose="020F0704030504030204" pitchFamily="34" charset="77"/>
              </a:rPr>
              <a:t>Circle the % number that you think you have achieved, at this stage in your life, in response to the question asked.</a:t>
            </a:r>
          </a:p>
        </p:txBody>
      </p:sp>
      <p:sp>
        <p:nvSpPr>
          <p:cNvPr id="151731" name="Up Arrow 8">
            <a:extLst>
              <a:ext uri="{FF2B5EF4-FFF2-40B4-BE49-F238E27FC236}">
                <a16:creationId xmlns:a16="http://schemas.microsoft.com/office/drawing/2014/main" id="{15FFB3A7-2367-B28A-AF84-2690D19368D5}"/>
              </a:ext>
            </a:extLst>
          </p:cNvPr>
          <p:cNvSpPr>
            <a:spLocks noChangeArrowheads="1"/>
          </p:cNvSpPr>
          <p:nvPr/>
        </p:nvSpPr>
        <p:spPr bwMode="auto">
          <a:xfrm>
            <a:off x="533400" y="6319887"/>
            <a:ext cx="381000" cy="381000"/>
          </a:xfrm>
          <a:prstGeom prst="upArrow">
            <a:avLst>
              <a:gd name="adj1" fmla="val 50000"/>
              <a:gd name="adj2" fmla="val 50000"/>
            </a:avLst>
          </a:prstGeom>
          <a:solidFill>
            <a:schemeClr val="tx1"/>
          </a:solidFill>
          <a:ln>
            <a:solidFill>
              <a:schemeClr val="tx1"/>
            </a:solid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ZA" altLang="en-US">
              <a:latin typeface="Arial Rounded MT Bold" panose="020F0704030504030204" pitchFamily="34" charset="77"/>
            </a:endParaRPr>
          </a:p>
        </p:txBody>
      </p:sp>
    </p:spTree>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26ED1A7-13D4-7D06-2162-0050B6CF8637}"/>
              </a:ext>
            </a:extLst>
          </p:cNvPr>
          <p:cNvSpPr/>
          <p:nvPr/>
        </p:nvSpPr>
        <p:spPr>
          <a:xfrm>
            <a:off x="38100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latin typeface="Arial Rounded MT Bold" panose="020F0704030504030204" pitchFamily="34" charset="77"/>
            </a:endParaRPr>
          </a:p>
        </p:txBody>
      </p:sp>
      <p:sp>
        <p:nvSpPr>
          <p:cNvPr id="152579" name="Title 1">
            <a:extLst>
              <a:ext uri="{FF2B5EF4-FFF2-40B4-BE49-F238E27FC236}">
                <a16:creationId xmlns:a16="http://schemas.microsoft.com/office/drawing/2014/main" id="{950C12C2-C481-02DE-603F-D2C2D9F28A70}"/>
              </a:ext>
            </a:extLst>
          </p:cNvPr>
          <p:cNvSpPr>
            <a:spLocks noGrp="1"/>
          </p:cNvSpPr>
          <p:nvPr>
            <p:ph type="title"/>
          </p:nvPr>
        </p:nvSpPr>
        <p:spPr>
          <a:xfrm>
            <a:off x="0" y="17723"/>
            <a:ext cx="9906000" cy="1143000"/>
          </a:xfrm>
        </p:spPr>
        <p:txBody>
          <a:bodyPr>
            <a:normAutofit/>
          </a:bodyPr>
          <a:lstStyle/>
          <a:p>
            <a:pPr algn="ctr"/>
            <a:r>
              <a:rPr lang="en-ZA" altLang="en-US" sz="2200" dirty="0">
                <a:latin typeface="Arial Rounded MT Bold" panose="020F0704030504030204" pitchFamily="34" charset="77"/>
              </a:rPr>
              <a:t>Work ‘IP’ Assessment</a:t>
            </a:r>
          </a:p>
        </p:txBody>
      </p:sp>
      <p:graphicFrame>
        <p:nvGraphicFramePr>
          <p:cNvPr id="6" name="Table 5">
            <a:extLst>
              <a:ext uri="{FF2B5EF4-FFF2-40B4-BE49-F238E27FC236}">
                <a16:creationId xmlns:a16="http://schemas.microsoft.com/office/drawing/2014/main" id="{E4C8AC70-8AA9-5169-CA3F-84FE115F99B9}"/>
              </a:ext>
            </a:extLst>
          </p:cNvPr>
          <p:cNvGraphicFramePr>
            <a:graphicFrameLocks noGrp="1"/>
          </p:cNvGraphicFramePr>
          <p:nvPr>
            <p:extLst>
              <p:ext uri="{D42A27DB-BD31-4B8C-83A1-F6EECF244321}">
                <p14:modId xmlns:p14="http://schemas.microsoft.com/office/powerpoint/2010/main" val="593567696"/>
              </p:ext>
            </p:extLst>
          </p:nvPr>
        </p:nvGraphicFramePr>
        <p:xfrm>
          <a:off x="533400" y="1093112"/>
          <a:ext cx="8904291" cy="5063235"/>
        </p:xfrm>
        <a:graphic>
          <a:graphicData uri="http://schemas.openxmlformats.org/drawingml/2006/table">
            <a:tbl>
              <a:tblPr firstRow="1" bandRow="1">
                <a:tableStyleId>{5C22544A-7EE6-4342-B048-85BDC9FD1C3A}</a:tableStyleId>
              </a:tblPr>
              <a:tblGrid>
                <a:gridCol w="809481">
                  <a:extLst>
                    <a:ext uri="{9D8B030D-6E8A-4147-A177-3AD203B41FA5}">
                      <a16:colId xmlns:a16="http://schemas.microsoft.com/office/drawing/2014/main" val="20000"/>
                    </a:ext>
                  </a:extLst>
                </a:gridCol>
                <a:gridCol w="809481">
                  <a:extLst>
                    <a:ext uri="{9D8B030D-6E8A-4147-A177-3AD203B41FA5}">
                      <a16:colId xmlns:a16="http://schemas.microsoft.com/office/drawing/2014/main" val="20001"/>
                    </a:ext>
                  </a:extLst>
                </a:gridCol>
                <a:gridCol w="809481">
                  <a:extLst>
                    <a:ext uri="{9D8B030D-6E8A-4147-A177-3AD203B41FA5}">
                      <a16:colId xmlns:a16="http://schemas.microsoft.com/office/drawing/2014/main" val="20002"/>
                    </a:ext>
                  </a:extLst>
                </a:gridCol>
                <a:gridCol w="809481">
                  <a:extLst>
                    <a:ext uri="{9D8B030D-6E8A-4147-A177-3AD203B41FA5}">
                      <a16:colId xmlns:a16="http://schemas.microsoft.com/office/drawing/2014/main" val="20003"/>
                    </a:ext>
                  </a:extLst>
                </a:gridCol>
                <a:gridCol w="809481">
                  <a:extLst>
                    <a:ext uri="{9D8B030D-6E8A-4147-A177-3AD203B41FA5}">
                      <a16:colId xmlns:a16="http://schemas.microsoft.com/office/drawing/2014/main" val="20004"/>
                    </a:ext>
                  </a:extLst>
                </a:gridCol>
                <a:gridCol w="809481">
                  <a:extLst>
                    <a:ext uri="{9D8B030D-6E8A-4147-A177-3AD203B41FA5}">
                      <a16:colId xmlns:a16="http://schemas.microsoft.com/office/drawing/2014/main" val="20005"/>
                    </a:ext>
                  </a:extLst>
                </a:gridCol>
                <a:gridCol w="809481">
                  <a:extLst>
                    <a:ext uri="{9D8B030D-6E8A-4147-A177-3AD203B41FA5}">
                      <a16:colId xmlns:a16="http://schemas.microsoft.com/office/drawing/2014/main" val="20006"/>
                    </a:ext>
                  </a:extLst>
                </a:gridCol>
                <a:gridCol w="809481">
                  <a:extLst>
                    <a:ext uri="{9D8B030D-6E8A-4147-A177-3AD203B41FA5}">
                      <a16:colId xmlns:a16="http://schemas.microsoft.com/office/drawing/2014/main" val="20007"/>
                    </a:ext>
                  </a:extLst>
                </a:gridCol>
                <a:gridCol w="809481">
                  <a:extLst>
                    <a:ext uri="{9D8B030D-6E8A-4147-A177-3AD203B41FA5}">
                      <a16:colId xmlns:a16="http://schemas.microsoft.com/office/drawing/2014/main" val="20008"/>
                    </a:ext>
                  </a:extLst>
                </a:gridCol>
                <a:gridCol w="809481">
                  <a:extLst>
                    <a:ext uri="{9D8B030D-6E8A-4147-A177-3AD203B41FA5}">
                      <a16:colId xmlns:a16="http://schemas.microsoft.com/office/drawing/2014/main" val="20009"/>
                    </a:ext>
                  </a:extLst>
                </a:gridCol>
                <a:gridCol w="809481">
                  <a:extLst>
                    <a:ext uri="{9D8B030D-6E8A-4147-A177-3AD203B41FA5}">
                      <a16:colId xmlns:a16="http://schemas.microsoft.com/office/drawing/2014/main" val="20010"/>
                    </a:ext>
                  </a:extLst>
                </a:gridCol>
              </a:tblGrid>
              <a:tr h="337549">
                <a:tc gridSpan="11">
                  <a:txBody>
                    <a:bodyPr/>
                    <a:lstStyle/>
                    <a:p>
                      <a:pPr algn="l"/>
                      <a:r>
                        <a:rPr lang="en-ZA" sz="1200" dirty="0">
                          <a:solidFill>
                            <a:schemeClr val="tx1"/>
                          </a:solidFill>
                          <a:latin typeface="Arial Rounded MT Bold" panose="020F0704030504030204" pitchFamily="34" charset="77"/>
                        </a:rPr>
                        <a:t>Complete</a:t>
                      </a:r>
                      <a:r>
                        <a:rPr lang="en-ZA" sz="1200" baseline="0" dirty="0">
                          <a:solidFill>
                            <a:schemeClr val="tx1"/>
                          </a:solidFill>
                          <a:latin typeface="Arial Rounded MT Bold" panose="020F0704030504030204" pitchFamily="34" charset="77"/>
                        </a:rPr>
                        <a:t> the template below, referring specifically to your perceptions of the business:</a:t>
                      </a:r>
                      <a:endParaRPr lang="en-ZA" sz="1200" dirty="0">
                        <a:solidFill>
                          <a:schemeClr val="tx1"/>
                        </a:solidFill>
                        <a:latin typeface="Arial Rounded MT Bold" panose="020F0704030504030204" pitchFamily="34" charset="7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37549">
                <a:tc gridSpan="11">
                  <a:txBody>
                    <a:bodyPr/>
                    <a:lstStyle/>
                    <a:p>
                      <a:pPr algn="l"/>
                      <a:r>
                        <a:rPr lang="en-ZA" sz="1200" dirty="0">
                          <a:latin typeface="Arial Rounded MT Bold" panose="020F0704030504030204" pitchFamily="34" charset="77"/>
                        </a:rPr>
                        <a:t>7. We actively turn our strategies into action, and take personal</a:t>
                      </a:r>
                      <a:r>
                        <a:rPr lang="en-ZA" sz="1200" baseline="0" dirty="0">
                          <a:latin typeface="Arial Rounded MT Bold" panose="020F0704030504030204" pitchFamily="34" charset="77"/>
                        </a:rPr>
                        <a:t> responsibility </a:t>
                      </a:r>
                      <a:r>
                        <a:rPr lang="en-ZA" sz="1200" dirty="0">
                          <a:latin typeface="Arial Rounded MT Bold" panose="020F0704030504030204" pitchFamily="34" charset="77"/>
                        </a:rPr>
                        <a:t>for this </a:t>
                      </a:r>
                      <a:r>
                        <a:rPr lang="en-ZA" sz="1200" baseline="0" dirty="0">
                          <a:latin typeface="Arial Rounded MT Bold" panose="020F0704030504030204" pitchFamily="34" charset="77"/>
                        </a:rPr>
                        <a:t>action across our organisation?</a:t>
                      </a:r>
                      <a:endParaRPr lang="en-ZA" sz="1200" dirty="0">
                        <a:latin typeface="Arial Rounded MT Bold" panose="020F0704030504030204" pitchFamily="34" charset="7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37549">
                <a:tc>
                  <a:txBody>
                    <a:bodyPr/>
                    <a:lstStyle/>
                    <a:p>
                      <a:pPr algn="ctr"/>
                      <a:r>
                        <a:rPr lang="en-ZA" sz="1200" dirty="0">
                          <a:latin typeface="Arial Rounded MT Bold" panose="020F0704030504030204" pitchFamily="34" charset="77"/>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90%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37549">
                <a:tc gridSpan="11">
                  <a:txBody>
                    <a:bodyPr/>
                    <a:lstStyle/>
                    <a:p>
                      <a:pPr algn="l"/>
                      <a:r>
                        <a:rPr lang="en-ZA" sz="1200" dirty="0">
                          <a:latin typeface="Arial Rounded MT Bold" panose="020F0704030504030204" pitchFamily="34" charset="77"/>
                        </a:rPr>
                        <a:t>6. We have a learning organisation</a:t>
                      </a:r>
                      <a:r>
                        <a:rPr lang="en-ZA" sz="1200" baseline="0" dirty="0">
                          <a:latin typeface="Arial Rounded MT Bold" panose="020F0704030504030204" pitchFamily="34" charset="77"/>
                        </a:rPr>
                        <a:t> that prioritises and supports insight and innovation for future growth?</a:t>
                      </a:r>
                      <a:endParaRPr lang="en-ZA" sz="1200" dirty="0">
                        <a:latin typeface="Arial Rounded MT Bold" panose="020F0704030504030204" pitchFamily="34" charset="7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37549">
                <a:tc>
                  <a:txBody>
                    <a:bodyPr/>
                    <a:lstStyle/>
                    <a:p>
                      <a:pPr algn="ctr"/>
                      <a:r>
                        <a:rPr lang="en-ZA" sz="1200" dirty="0">
                          <a:latin typeface="Arial Rounded MT Bold" panose="020F0704030504030204" pitchFamily="34" charset="77"/>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90%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37549">
                <a:tc gridSpan="11">
                  <a:txBody>
                    <a:bodyPr/>
                    <a:lstStyle/>
                    <a:p>
                      <a:pPr algn="l"/>
                      <a:r>
                        <a:rPr lang="en-ZA" sz="1200" dirty="0">
                          <a:latin typeface="Arial Rounded MT Bold" panose="020F0704030504030204" pitchFamily="34" charset="77"/>
                        </a:rPr>
                        <a:t>5. Everyone</a:t>
                      </a:r>
                      <a:r>
                        <a:rPr lang="en-ZA" sz="1200" baseline="0" dirty="0">
                          <a:latin typeface="Arial Rounded MT Bold" panose="020F0704030504030204" pitchFamily="34" charset="77"/>
                        </a:rPr>
                        <a:t> in our organisation knows, understands, and lives our vision with passion and commitment?</a:t>
                      </a:r>
                      <a:endParaRPr lang="en-ZA" sz="1200" dirty="0">
                        <a:latin typeface="Arial Rounded MT Bold" panose="020F0704030504030204" pitchFamily="34" charset="7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37549">
                <a:tc>
                  <a:txBody>
                    <a:bodyPr/>
                    <a:lstStyle/>
                    <a:p>
                      <a:pPr algn="ctr"/>
                      <a:r>
                        <a:rPr lang="en-ZA" sz="1200" dirty="0">
                          <a:latin typeface="Arial Rounded MT Bold" panose="020F0704030504030204" pitchFamily="34" charset="77"/>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90%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337549">
                <a:tc gridSpan="11">
                  <a:txBody>
                    <a:bodyPr/>
                    <a:lstStyle/>
                    <a:p>
                      <a:pPr algn="l"/>
                      <a:r>
                        <a:rPr lang="en-ZA" sz="1200" dirty="0">
                          <a:latin typeface="Arial Rounded MT Bold" panose="020F0704030504030204" pitchFamily="34" charset="77"/>
                        </a:rPr>
                        <a:t>4. We are actively managing conflict resolution in our organisation</a:t>
                      </a:r>
                      <a:r>
                        <a:rPr lang="en-ZA" sz="1200" baseline="0" dirty="0">
                          <a:latin typeface="Arial Rounded MT Bold" panose="020F0704030504030204" pitchFamily="34" charset="77"/>
                        </a:rPr>
                        <a:t> </a:t>
                      </a:r>
                      <a:r>
                        <a:rPr lang="en-ZA" sz="1200" dirty="0">
                          <a:latin typeface="Arial Rounded MT Bold" panose="020F0704030504030204" pitchFamily="34" charset="77"/>
                        </a:rPr>
                        <a:t>to ensure harmony</a:t>
                      </a:r>
                      <a:r>
                        <a:rPr lang="en-ZA" sz="1200" baseline="0" dirty="0">
                          <a:latin typeface="Arial Rounded MT Bold" panose="020F0704030504030204" pitchFamily="34" charset="77"/>
                        </a:rPr>
                        <a:t> and understanding?</a:t>
                      </a:r>
                      <a:endParaRPr lang="en-ZA" sz="1200" dirty="0">
                        <a:latin typeface="Arial Rounded MT Bold" panose="020F0704030504030204" pitchFamily="34" charset="7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337549">
                <a:tc>
                  <a:txBody>
                    <a:bodyPr/>
                    <a:lstStyle/>
                    <a:p>
                      <a:pPr algn="ctr"/>
                      <a:r>
                        <a:rPr lang="en-ZA" sz="1200" dirty="0">
                          <a:latin typeface="Arial Rounded MT Bold" panose="020F0704030504030204" pitchFamily="34" charset="77"/>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90%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337549">
                <a:tc gridSpan="11">
                  <a:txBody>
                    <a:bodyPr/>
                    <a:lstStyle/>
                    <a:p>
                      <a:pPr algn="l"/>
                      <a:r>
                        <a:rPr lang="en-ZA" sz="1200" dirty="0">
                          <a:latin typeface="Arial Rounded MT Bold" panose="020F0704030504030204" pitchFamily="34" charset="77"/>
                        </a:rPr>
                        <a:t>3. As a company,</a:t>
                      </a:r>
                      <a:r>
                        <a:rPr lang="en-ZA" sz="1200" baseline="0" dirty="0">
                          <a:latin typeface="Arial Rounded MT Bold" panose="020F0704030504030204" pitchFamily="34" charset="77"/>
                        </a:rPr>
                        <a:t> w</a:t>
                      </a:r>
                      <a:r>
                        <a:rPr lang="en-ZA" sz="1200" dirty="0">
                          <a:latin typeface="Arial Rounded MT Bold" panose="020F0704030504030204" pitchFamily="34" charset="77"/>
                        </a:rPr>
                        <a:t>e are confidently adding value to the world around us</a:t>
                      </a:r>
                      <a:r>
                        <a:rPr lang="en-ZA" sz="1200" baseline="0" dirty="0">
                          <a:latin typeface="Arial Rounded MT Bold" panose="020F0704030504030204" pitchFamily="34" charset="77"/>
                        </a:rPr>
                        <a:t> in a unique and meaningful way?</a:t>
                      </a:r>
                      <a:endParaRPr lang="en-ZA" sz="1200" dirty="0">
                        <a:latin typeface="Arial Rounded MT Bold" panose="020F0704030504030204" pitchFamily="34" charset="7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337549">
                <a:tc>
                  <a:txBody>
                    <a:bodyPr/>
                    <a:lstStyle/>
                    <a:p>
                      <a:pPr algn="ctr"/>
                      <a:r>
                        <a:rPr lang="en-ZA" sz="1200" dirty="0">
                          <a:latin typeface="Arial Rounded MT Bold" panose="020F0704030504030204" pitchFamily="34" charset="77"/>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90%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337549">
                <a:tc gridSpan="11">
                  <a:txBody>
                    <a:bodyPr/>
                    <a:lstStyle/>
                    <a:p>
                      <a:pPr algn="l"/>
                      <a:r>
                        <a:rPr lang="en-ZA" sz="1200" dirty="0">
                          <a:latin typeface="Arial Rounded MT Bold" panose="020F0704030504030204" pitchFamily="34" charset="77"/>
                        </a:rPr>
                        <a:t>2. We are building strong win/win partnerships/relationships, both inside</a:t>
                      </a:r>
                      <a:r>
                        <a:rPr lang="en-ZA" sz="1200" baseline="0" dirty="0">
                          <a:latin typeface="Arial Rounded MT Bold" panose="020F0704030504030204" pitchFamily="34" charset="77"/>
                        </a:rPr>
                        <a:t> and outside of our organisation?</a:t>
                      </a:r>
                      <a:endParaRPr lang="en-ZA" sz="1200" dirty="0">
                        <a:latin typeface="Arial Rounded MT Bold" panose="020F0704030504030204" pitchFamily="34" charset="7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337549">
                <a:tc>
                  <a:txBody>
                    <a:bodyPr/>
                    <a:lstStyle/>
                    <a:p>
                      <a:pPr algn="ctr"/>
                      <a:r>
                        <a:rPr lang="en-ZA" sz="1200" dirty="0">
                          <a:latin typeface="Arial Rounded MT Bold" panose="020F0704030504030204" pitchFamily="34" charset="77"/>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90%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r h="337549">
                <a:tc gridSpan="11">
                  <a:txBody>
                    <a:bodyPr/>
                    <a:lstStyle/>
                    <a:p>
                      <a:pPr algn="l"/>
                      <a:r>
                        <a:rPr lang="en-ZA" sz="1200" dirty="0">
                          <a:latin typeface="Arial Rounded MT Bold" panose="020F0704030504030204" pitchFamily="34" charset="77"/>
                        </a:rPr>
                        <a:t>1. Everyone in our organisation knows, understands and lives our values with passion and commitment?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Z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3"/>
                  </a:ext>
                </a:extLst>
              </a:tr>
              <a:tr h="337549">
                <a:tc>
                  <a:txBody>
                    <a:bodyPr/>
                    <a:lstStyle/>
                    <a:p>
                      <a:pPr algn="ctr"/>
                      <a:r>
                        <a:rPr lang="en-ZA" sz="1200" dirty="0">
                          <a:latin typeface="Arial Rounded MT Bold" panose="020F0704030504030204" pitchFamily="34" charset="77"/>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90%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ZA" sz="1200" dirty="0">
                          <a:latin typeface="Arial Rounded MT Bold" panose="020F0704030504030204" pitchFamily="34" charset="77"/>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4"/>
                  </a:ext>
                </a:extLst>
              </a:tr>
            </a:tbl>
          </a:graphicData>
        </a:graphic>
      </p:graphicFrame>
      <p:sp>
        <p:nvSpPr>
          <p:cNvPr id="152754" name="TextBox 7">
            <a:extLst>
              <a:ext uri="{FF2B5EF4-FFF2-40B4-BE49-F238E27FC236}">
                <a16:creationId xmlns:a16="http://schemas.microsoft.com/office/drawing/2014/main" id="{9169B6CF-5224-8D44-C4B7-095103EBA586}"/>
              </a:ext>
            </a:extLst>
          </p:cNvPr>
          <p:cNvSpPr txBox="1">
            <a:spLocks noChangeArrowheads="1"/>
          </p:cNvSpPr>
          <p:nvPr/>
        </p:nvSpPr>
        <p:spPr bwMode="auto">
          <a:xfrm>
            <a:off x="990600" y="6222680"/>
            <a:ext cx="86852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ZA" altLang="en-US" sz="1200" b="1" dirty="0">
                <a:latin typeface="Arial Rounded MT Bold" panose="020F0704030504030204" pitchFamily="34" charset="77"/>
              </a:rPr>
              <a:t>Start at the bottom and work your way up from 1 to 7.  </a:t>
            </a:r>
          </a:p>
          <a:p>
            <a:pPr eaLnBrk="1" hangingPunct="1"/>
            <a:r>
              <a:rPr lang="en-ZA" altLang="en-US" sz="1200" b="1" dirty="0">
                <a:latin typeface="Arial Rounded MT Bold" panose="020F0704030504030204" pitchFamily="34" charset="77"/>
              </a:rPr>
              <a:t>Circle the % number that you think your organisation has achieved, at this stage, in response to the question asked.</a:t>
            </a:r>
          </a:p>
        </p:txBody>
      </p:sp>
      <p:sp>
        <p:nvSpPr>
          <p:cNvPr id="152755" name="Up Arrow 8">
            <a:extLst>
              <a:ext uri="{FF2B5EF4-FFF2-40B4-BE49-F238E27FC236}">
                <a16:creationId xmlns:a16="http://schemas.microsoft.com/office/drawing/2014/main" id="{5E21586F-295A-D3B2-8FAE-F89B5CF88125}"/>
              </a:ext>
            </a:extLst>
          </p:cNvPr>
          <p:cNvSpPr>
            <a:spLocks noChangeArrowheads="1"/>
          </p:cNvSpPr>
          <p:nvPr/>
        </p:nvSpPr>
        <p:spPr bwMode="auto">
          <a:xfrm>
            <a:off x="609600" y="6237312"/>
            <a:ext cx="381000" cy="381000"/>
          </a:xfrm>
          <a:prstGeom prst="upArrow">
            <a:avLst>
              <a:gd name="adj1" fmla="val 50000"/>
              <a:gd name="adj2" fmla="val 50000"/>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ZA" altLang="en-US">
              <a:latin typeface="Arial Rounded MT Bold" panose="020F0704030504030204" pitchFamily="34" charset="77"/>
            </a:endParaRPr>
          </a:p>
        </p:txBody>
      </p:sp>
    </p:spTree>
    <p:extLst>
      <p:ext uri="{BB962C8B-B14F-4D97-AF65-F5344CB8AC3E}">
        <p14:creationId xmlns:p14="http://schemas.microsoft.com/office/powerpoint/2010/main" val="1602385739"/>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78" y="0"/>
            <a:ext cx="9906000" cy="7647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Me as a Superhero</a:t>
            </a:r>
          </a:p>
        </p:txBody>
      </p:sp>
      <p:pic>
        <p:nvPicPr>
          <p:cNvPr id="3" name="Picture 2" descr="http://www.datemplate.com/postpic/2009/12/superhero-outline-template_19898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28864" y="1068660"/>
            <a:ext cx="2160240" cy="476246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34955" y="1118728"/>
            <a:ext cx="1656184" cy="1444961"/>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panose="020B0604020202020204" pitchFamily="34" charset="0"/>
              <a:cs typeface="Arial" panose="020B0604020202020204" pitchFamily="34" charset="0"/>
            </a:endParaRPr>
          </a:p>
        </p:txBody>
      </p:sp>
      <p:sp>
        <p:nvSpPr>
          <p:cNvPr id="5" name="Rectangle 4"/>
          <p:cNvSpPr/>
          <p:nvPr/>
        </p:nvSpPr>
        <p:spPr>
          <a:xfrm>
            <a:off x="344488" y="2768420"/>
            <a:ext cx="1656184" cy="1444961"/>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panose="020B0604020202020204" pitchFamily="34" charset="0"/>
              <a:cs typeface="Arial" panose="020B0604020202020204" pitchFamily="34" charset="0"/>
            </a:endParaRPr>
          </a:p>
        </p:txBody>
      </p:sp>
      <p:sp>
        <p:nvSpPr>
          <p:cNvPr id="6" name="Rectangle 5"/>
          <p:cNvSpPr/>
          <p:nvPr/>
        </p:nvSpPr>
        <p:spPr>
          <a:xfrm>
            <a:off x="334955" y="4395664"/>
            <a:ext cx="1656184" cy="1444961"/>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panose="020B0604020202020204" pitchFamily="34" charset="0"/>
              <a:cs typeface="Arial" panose="020B0604020202020204" pitchFamily="34" charset="0"/>
            </a:endParaRPr>
          </a:p>
        </p:txBody>
      </p:sp>
      <p:sp>
        <p:nvSpPr>
          <p:cNvPr id="11" name="Rectangle 10"/>
          <p:cNvSpPr/>
          <p:nvPr/>
        </p:nvSpPr>
        <p:spPr>
          <a:xfrm>
            <a:off x="7889305" y="1138944"/>
            <a:ext cx="1656184" cy="1444961"/>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panose="020B0604020202020204" pitchFamily="34" charset="0"/>
              <a:cs typeface="Arial" panose="020B0604020202020204" pitchFamily="34" charset="0"/>
            </a:endParaRPr>
          </a:p>
        </p:txBody>
      </p:sp>
      <p:sp>
        <p:nvSpPr>
          <p:cNvPr id="12" name="Rectangle 11"/>
          <p:cNvSpPr/>
          <p:nvPr/>
        </p:nvSpPr>
        <p:spPr>
          <a:xfrm>
            <a:off x="7898838" y="2788636"/>
            <a:ext cx="1656184" cy="1444961"/>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panose="020B0604020202020204" pitchFamily="34" charset="0"/>
              <a:cs typeface="Arial" panose="020B0604020202020204" pitchFamily="34" charset="0"/>
            </a:endParaRPr>
          </a:p>
        </p:txBody>
      </p:sp>
      <p:sp>
        <p:nvSpPr>
          <p:cNvPr id="13" name="Rectangle 12"/>
          <p:cNvSpPr/>
          <p:nvPr/>
        </p:nvSpPr>
        <p:spPr>
          <a:xfrm>
            <a:off x="7889305" y="4415880"/>
            <a:ext cx="1656184" cy="1444961"/>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panose="020B0604020202020204" pitchFamily="34" charset="0"/>
              <a:cs typeface="Arial" panose="020B0604020202020204" pitchFamily="34" charset="0"/>
            </a:endParaRPr>
          </a:p>
        </p:txBody>
      </p:sp>
      <p:sp>
        <p:nvSpPr>
          <p:cNvPr id="4" name="Rectangle 3"/>
          <p:cNvSpPr/>
          <p:nvPr/>
        </p:nvSpPr>
        <p:spPr>
          <a:xfrm>
            <a:off x="334955" y="815545"/>
            <a:ext cx="1050288" cy="307777"/>
          </a:xfrm>
          <a:prstGeom prst="rect">
            <a:avLst/>
          </a:prstGeom>
        </p:spPr>
        <p:txBody>
          <a:bodyPr wrap="none">
            <a:spAutoFit/>
          </a:bodyPr>
          <a:lstStyle/>
          <a:p>
            <a:r>
              <a:rPr lang="en-ZA" sz="1400" dirty="0">
                <a:latin typeface="Arial" panose="020B0604020202020204" pitchFamily="34" charset="0"/>
                <a:cs typeface="Arial" panose="020B0604020202020204" pitchFamily="34" charset="0"/>
              </a:rPr>
              <a:t>My talents:</a:t>
            </a:r>
          </a:p>
        </p:txBody>
      </p:sp>
      <p:sp>
        <p:nvSpPr>
          <p:cNvPr id="14" name="Rectangle 13"/>
          <p:cNvSpPr/>
          <p:nvPr/>
        </p:nvSpPr>
        <p:spPr>
          <a:xfrm>
            <a:off x="7898838" y="815546"/>
            <a:ext cx="901209" cy="307777"/>
          </a:xfrm>
          <a:prstGeom prst="rect">
            <a:avLst/>
          </a:prstGeom>
        </p:spPr>
        <p:txBody>
          <a:bodyPr wrap="none">
            <a:spAutoFit/>
          </a:bodyPr>
          <a:lstStyle/>
          <a:p>
            <a:r>
              <a:rPr lang="en-ZA" sz="1400" dirty="0">
                <a:latin typeface="Arial" panose="020B0604020202020204" pitchFamily="34" charset="0"/>
                <a:cs typeface="Arial" panose="020B0604020202020204" pitchFamily="34" charset="0"/>
              </a:rPr>
              <a:t>My tools:</a:t>
            </a:r>
          </a:p>
        </p:txBody>
      </p:sp>
      <p:sp>
        <p:nvSpPr>
          <p:cNvPr id="15" name="Rectangle 14"/>
          <p:cNvSpPr/>
          <p:nvPr/>
        </p:nvSpPr>
        <p:spPr>
          <a:xfrm>
            <a:off x="2288704" y="6356782"/>
            <a:ext cx="4379725" cy="307777"/>
          </a:xfrm>
          <a:prstGeom prst="rect">
            <a:avLst/>
          </a:prstGeom>
        </p:spPr>
        <p:txBody>
          <a:bodyPr wrap="none">
            <a:spAutoFit/>
          </a:bodyPr>
          <a:lstStyle/>
          <a:p>
            <a:pPr algn="ctr"/>
            <a:r>
              <a:rPr lang="en-ZA" sz="1400" dirty="0">
                <a:latin typeface="Arial" panose="020B0604020202020204" pitchFamily="34" charset="0"/>
                <a:cs typeface="Arial" panose="020B0604020202020204" pitchFamily="34" charset="0"/>
              </a:rPr>
              <a:t>Superhero Name:____________________________</a:t>
            </a:r>
          </a:p>
        </p:txBody>
      </p:sp>
      <p:pic>
        <p:nvPicPr>
          <p:cNvPr id="17" name="Picture 16" descr="Logo&#10;&#10;Description automatically generated">
            <a:extLst>
              <a:ext uri="{FF2B5EF4-FFF2-40B4-BE49-F238E27FC236}">
                <a16:creationId xmlns:a16="http://schemas.microsoft.com/office/drawing/2014/main" id="{4A43CC02-C2E3-D18B-79EC-47A3E945AA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01472" y="190026"/>
            <a:ext cx="443880" cy="443880"/>
          </a:xfrm>
          <a:prstGeom prst="rect">
            <a:avLst/>
          </a:prstGeom>
        </p:spPr>
      </p:pic>
    </p:spTree>
    <p:extLst>
      <p:ext uri="{BB962C8B-B14F-4D97-AF65-F5344CB8AC3E}">
        <p14:creationId xmlns:p14="http://schemas.microsoft.com/office/powerpoint/2010/main" val="3986185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78" y="0"/>
            <a:ext cx="9906000" cy="7647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Personal Insight</a:t>
            </a:r>
          </a:p>
        </p:txBody>
      </p:sp>
      <p:graphicFrame>
        <p:nvGraphicFramePr>
          <p:cNvPr id="2" name="Table 1"/>
          <p:cNvGraphicFramePr>
            <a:graphicFrameLocks noGrp="1"/>
          </p:cNvGraphicFramePr>
          <p:nvPr>
            <p:extLst>
              <p:ext uri="{D42A27DB-BD31-4B8C-83A1-F6EECF244321}">
                <p14:modId xmlns:p14="http://schemas.microsoft.com/office/powerpoint/2010/main" val="2743081550"/>
              </p:ext>
            </p:extLst>
          </p:nvPr>
        </p:nvGraphicFramePr>
        <p:xfrm>
          <a:off x="0" y="764704"/>
          <a:ext cx="9893222" cy="6093296"/>
        </p:xfrm>
        <a:graphic>
          <a:graphicData uri="http://schemas.openxmlformats.org/drawingml/2006/table">
            <a:tbl>
              <a:tblPr firstRow="1" bandRow="1">
                <a:tableStyleId>{5C22544A-7EE6-4342-B048-85BDC9FD1C3A}</a:tableStyleId>
              </a:tblPr>
              <a:tblGrid>
                <a:gridCol w="4946611">
                  <a:extLst>
                    <a:ext uri="{9D8B030D-6E8A-4147-A177-3AD203B41FA5}">
                      <a16:colId xmlns:a16="http://schemas.microsoft.com/office/drawing/2014/main" val="20000"/>
                    </a:ext>
                  </a:extLst>
                </a:gridCol>
                <a:gridCol w="4946611">
                  <a:extLst>
                    <a:ext uri="{9D8B030D-6E8A-4147-A177-3AD203B41FA5}">
                      <a16:colId xmlns:a16="http://schemas.microsoft.com/office/drawing/2014/main" val="20001"/>
                    </a:ext>
                  </a:extLst>
                </a:gridCol>
              </a:tblGrid>
              <a:tr h="453700">
                <a:tc>
                  <a:txBody>
                    <a:bodyPr/>
                    <a:lstStyle/>
                    <a:p>
                      <a:pPr algn="ctr"/>
                      <a:r>
                        <a:rPr lang="en-ZA" sz="1600" b="0" dirty="0">
                          <a:solidFill>
                            <a:schemeClr val="tx1"/>
                          </a:solidFill>
                          <a:latin typeface="Arial" panose="020B0604020202020204" pitchFamily="34" charset="0"/>
                          <a:cs typeface="Arial" panose="020B0604020202020204" pitchFamily="34" charset="0"/>
                        </a:rPr>
                        <a:t>What are the things I am good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ZA" sz="1600" b="0" dirty="0">
                          <a:solidFill>
                            <a:schemeClr val="tx1"/>
                          </a:solidFill>
                          <a:latin typeface="Arial" panose="020B0604020202020204" pitchFamily="34" charset="0"/>
                          <a:cs typeface="Arial" panose="020B0604020202020204" pitchFamily="34" charset="0"/>
                        </a:rPr>
                        <a:t>What are the things</a:t>
                      </a:r>
                      <a:r>
                        <a:rPr lang="en-ZA" sz="1600" b="0" baseline="0" dirty="0">
                          <a:solidFill>
                            <a:schemeClr val="tx1"/>
                          </a:solidFill>
                          <a:latin typeface="Arial" panose="020B0604020202020204" pitchFamily="34" charset="0"/>
                          <a:cs typeface="Arial" panose="020B0604020202020204" pitchFamily="34" charset="0"/>
                        </a:rPr>
                        <a:t> I need help with?</a:t>
                      </a:r>
                      <a:endParaRPr lang="en-ZA" sz="16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2592948">
                <a:tc>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53700">
                <a:tc>
                  <a:txBody>
                    <a:bodyPr/>
                    <a:lstStyle/>
                    <a:p>
                      <a:pPr algn="ctr"/>
                      <a:r>
                        <a:rPr lang="en-ZA" sz="1600" dirty="0">
                          <a:latin typeface="Arial" panose="020B0604020202020204" pitchFamily="34" charset="0"/>
                          <a:cs typeface="Arial" panose="020B0604020202020204" pitchFamily="34" charset="0"/>
                        </a:rPr>
                        <a:t>What are the things I like to do most?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ZA" sz="1600" dirty="0">
                          <a:latin typeface="Arial" panose="020B0604020202020204" pitchFamily="34" charset="0"/>
                          <a:cs typeface="Arial" panose="020B0604020202020204" pitchFamily="34" charset="0"/>
                        </a:rPr>
                        <a:t>What are the things I don’t like to do?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2592948">
                <a:tc>
                  <a:txBody>
                    <a:bodyPr/>
                    <a:lstStyle/>
                    <a:p>
                      <a:endParaRPr lang="en-ZA">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bl>
          </a:graphicData>
        </a:graphic>
      </p:graphicFrame>
      <p:pic>
        <p:nvPicPr>
          <p:cNvPr id="5" name="Picture 4" descr="Logo&#10;&#10;Description automatically generated">
            <a:extLst>
              <a:ext uri="{FF2B5EF4-FFF2-40B4-BE49-F238E27FC236}">
                <a16:creationId xmlns:a16="http://schemas.microsoft.com/office/drawing/2014/main" id="{A3AD1695-7CC6-8A2D-660F-3622849FF3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5748" y="188640"/>
            <a:ext cx="443880" cy="443880"/>
          </a:xfrm>
          <a:prstGeom prst="rect">
            <a:avLst/>
          </a:prstGeom>
        </p:spPr>
      </p:pic>
    </p:spTree>
    <p:extLst>
      <p:ext uri="{BB962C8B-B14F-4D97-AF65-F5344CB8AC3E}">
        <p14:creationId xmlns:p14="http://schemas.microsoft.com/office/powerpoint/2010/main" val="3473673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78" y="0"/>
            <a:ext cx="9906000" cy="7647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My journey so far?</a:t>
            </a:r>
          </a:p>
        </p:txBody>
      </p:sp>
      <p:sp>
        <p:nvSpPr>
          <p:cNvPr id="5" name="Freeform: Shape 4">
            <a:extLst>
              <a:ext uri="{FF2B5EF4-FFF2-40B4-BE49-F238E27FC236}">
                <a16:creationId xmlns:a16="http://schemas.microsoft.com/office/drawing/2014/main" id="{56ED6C50-B949-43D9-964A-6C417561BD07}"/>
              </a:ext>
            </a:extLst>
          </p:cNvPr>
          <p:cNvSpPr/>
          <p:nvPr/>
        </p:nvSpPr>
        <p:spPr>
          <a:xfrm>
            <a:off x="525538" y="677144"/>
            <a:ext cx="8819950" cy="5731561"/>
          </a:xfrm>
          <a:custGeom>
            <a:avLst/>
            <a:gdLst>
              <a:gd name="connsiteX0" fmla="*/ 0 w 8829368"/>
              <a:gd name="connsiteY0" fmla="*/ 5860025 h 5860025"/>
              <a:gd name="connsiteX1" fmla="*/ 806245 w 8829368"/>
              <a:gd name="connsiteY1" fmla="*/ 4257367 h 5860025"/>
              <a:gd name="connsiteX2" fmla="*/ 4247536 w 8829368"/>
              <a:gd name="connsiteY2" fmla="*/ 4493342 h 5860025"/>
              <a:gd name="connsiteX3" fmla="*/ 4916129 w 8829368"/>
              <a:gd name="connsiteY3" fmla="*/ 1750142 h 5860025"/>
              <a:gd name="connsiteX4" fmla="*/ 7718323 w 8829368"/>
              <a:gd name="connsiteY4" fmla="*/ 1730477 h 5860025"/>
              <a:gd name="connsiteX5" fmla="*/ 8829368 w 8829368"/>
              <a:gd name="connsiteY5" fmla="*/ 0 h 586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29368" h="5860025">
                <a:moveTo>
                  <a:pt x="0" y="5860025"/>
                </a:moveTo>
                <a:cubicBezTo>
                  <a:pt x="49161" y="5172586"/>
                  <a:pt x="98322" y="4485147"/>
                  <a:pt x="806245" y="4257367"/>
                </a:cubicBezTo>
                <a:cubicBezTo>
                  <a:pt x="1514168" y="4029587"/>
                  <a:pt x="3562555" y="4911213"/>
                  <a:pt x="4247536" y="4493342"/>
                </a:cubicBezTo>
                <a:cubicBezTo>
                  <a:pt x="4932517" y="4075471"/>
                  <a:pt x="4337665" y="2210619"/>
                  <a:pt x="4916129" y="1750142"/>
                </a:cubicBezTo>
                <a:cubicBezTo>
                  <a:pt x="5494594" y="1289664"/>
                  <a:pt x="7066117" y="2022167"/>
                  <a:pt x="7718323" y="1730477"/>
                </a:cubicBezTo>
                <a:cubicBezTo>
                  <a:pt x="8370530" y="1438787"/>
                  <a:pt x="8599949" y="719393"/>
                  <a:pt x="8829368" y="0"/>
                </a:cubicBezTo>
              </a:path>
            </a:pathLst>
          </a:custGeom>
          <a:noFill/>
          <a:ln>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098" name="Picture 2" descr="Related image">
            <a:extLst>
              <a:ext uri="{FF2B5EF4-FFF2-40B4-BE49-F238E27FC236}">
                <a16:creationId xmlns:a16="http://schemas.microsoft.com/office/drawing/2014/main" id="{9C3324FB-F742-4C82-9921-0914EF64065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462"/>
          <a:stretch/>
        </p:blipFill>
        <p:spPr bwMode="auto">
          <a:xfrm flipH="1">
            <a:off x="181920" y="6215844"/>
            <a:ext cx="523631" cy="55373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result for graphic of a teenager">
            <a:extLst>
              <a:ext uri="{FF2B5EF4-FFF2-40B4-BE49-F238E27FC236}">
                <a16:creationId xmlns:a16="http://schemas.microsoft.com/office/drawing/2014/main" id="{B6CDE621-15D0-406E-88A7-503F5EAD671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5808" t="3129" r="15225" b="33367"/>
          <a:stretch/>
        </p:blipFill>
        <p:spPr bwMode="auto">
          <a:xfrm>
            <a:off x="8193360" y="129689"/>
            <a:ext cx="1008112" cy="1085659"/>
          </a:xfrm>
          <a:prstGeom prst="ellipse">
            <a:avLst/>
          </a:prstGeom>
          <a:noFill/>
          <a:extLst>
            <a:ext uri="{909E8E84-426E-40DD-AFC4-6F175D3DCCD1}">
              <a14:hiddenFill xmlns:a14="http://schemas.microsoft.com/office/drawing/2010/main">
                <a:solidFill>
                  <a:srgbClr val="FFFFFF"/>
                </a:solidFill>
              </a14:hiddenFill>
            </a:ext>
          </a:extLst>
        </p:spPr>
      </p:pic>
      <p:pic>
        <p:nvPicPr>
          <p:cNvPr id="9" name="Picture 14" descr="Image result for emoji for happy">
            <a:extLst>
              <a:ext uri="{FF2B5EF4-FFF2-40B4-BE49-F238E27FC236}">
                <a16:creationId xmlns:a16="http://schemas.microsoft.com/office/drawing/2014/main" id="{705502B2-B260-4D1C-B52B-B7174CB0DAAC}"/>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0406" t="2064" r="20156" b="3485"/>
          <a:stretch/>
        </p:blipFill>
        <p:spPr bwMode="auto">
          <a:xfrm>
            <a:off x="93965" y="54741"/>
            <a:ext cx="699542" cy="71717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descr="https://d1gzo5vknddaf.cloudfront.net/uploads/image/file/5904/crying-emoji.jpg">
            <a:extLst>
              <a:ext uri="{FF2B5EF4-FFF2-40B4-BE49-F238E27FC236}">
                <a16:creationId xmlns:a16="http://schemas.microsoft.com/office/drawing/2014/main" id="{00DE2B49-7E1F-4862-92CF-7C6AC6ACBBA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958076" y="6011875"/>
            <a:ext cx="793659" cy="79365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Logo&#10;&#10;Description automatically generated">
            <a:extLst>
              <a:ext uri="{FF2B5EF4-FFF2-40B4-BE49-F238E27FC236}">
                <a16:creationId xmlns:a16="http://schemas.microsoft.com/office/drawing/2014/main" id="{6D225C1B-A98C-8B7F-6201-DE0A6ED436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15748" y="176808"/>
            <a:ext cx="443880" cy="443880"/>
          </a:xfrm>
          <a:prstGeom prst="rect">
            <a:avLst/>
          </a:prstGeom>
        </p:spPr>
      </p:pic>
    </p:spTree>
    <p:extLst>
      <p:ext uri="{BB962C8B-B14F-4D97-AF65-F5344CB8AC3E}">
        <p14:creationId xmlns:p14="http://schemas.microsoft.com/office/powerpoint/2010/main" val="2050888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78" y="0"/>
            <a:ext cx="9906000" cy="7647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My best vs worst day?</a:t>
            </a:r>
          </a:p>
        </p:txBody>
      </p:sp>
      <p:graphicFrame>
        <p:nvGraphicFramePr>
          <p:cNvPr id="2" name="Table 1"/>
          <p:cNvGraphicFramePr>
            <a:graphicFrameLocks noGrp="1"/>
          </p:cNvGraphicFramePr>
          <p:nvPr>
            <p:extLst>
              <p:ext uri="{D42A27DB-BD31-4B8C-83A1-F6EECF244321}">
                <p14:modId xmlns:p14="http://schemas.microsoft.com/office/powerpoint/2010/main" val="3583253991"/>
              </p:ext>
            </p:extLst>
          </p:nvPr>
        </p:nvGraphicFramePr>
        <p:xfrm>
          <a:off x="0" y="764704"/>
          <a:ext cx="9893222" cy="6093296"/>
        </p:xfrm>
        <a:graphic>
          <a:graphicData uri="http://schemas.openxmlformats.org/drawingml/2006/table">
            <a:tbl>
              <a:tblPr firstRow="1" bandRow="1">
                <a:tableStyleId>{5C22544A-7EE6-4342-B048-85BDC9FD1C3A}</a:tableStyleId>
              </a:tblPr>
              <a:tblGrid>
                <a:gridCol w="4946611">
                  <a:extLst>
                    <a:ext uri="{9D8B030D-6E8A-4147-A177-3AD203B41FA5}">
                      <a16:colId xmlns:a16="http://schemas.microsoft.com/office/drawing/2014/main" val="20000"/>
                    </a:ext>
                  </a:extLst>
                </a:gridCol>
                <a:gridCol w="4946611">
                  <a:extLst>
                    <a:ext uri="{9D8B030D-6E8A-4147-A177-3AD203B41FA5}">
                      <a16:colId xmlns:a16="http://schemas.microsoft.com/office/drawing/2014/main" val="20001"/>
                    </a:ext>
                  </a:extLst>
                </a:gridCol>
              </a:tblGrid>
              <a:tr h="370023">
                <a:tc>
                  <a:txBody>
                    <a:bodyPr/>
                    <a:lstStyle/>
                    <a:p>
                      <a:pPr algn="ctr"/>
                      <a:r>
                        <a:rPr lang="en-ZA" sz="1600" b="0" dirty="0">
                          <a:solidFill>
                            <a:schemeClr val="tx1"/>
                          </a:solidFill>
                          <a:latin typeface="Arial" panose="020B0604020202020204" pitchFamily="34" charset="0"/>
                          <a:cs typeface="Arial" panose="020B0604020202020204" pitchFamily="34" charset="0"/>
                        </a:rPr>
                        <a:t>My best 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ZA" sz="1600" b="0" dirty="0">
                          <a:solidFill>
                            <a:schemeClr val="tx1"/>
                          </a:solidFill>
                          <a:latin typeface="Arial" panose="020B0604020202020204" pitchFamily="34" charset="0"/>
                          <a:cs typeface="Arial" panose="020B0604020202020204" pitchFamily="34" charset="0"/>
                        </a:rPr>
                        <a:t>My worst 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5723273">
                <a:tc>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bl>
          </a:graphicData>
        </a:graphic>
      </p:graphicFrame>
      <p:pic>
        <p:nvPicPr>
          <p:cNvPr id="4" name="Picture 3" descr="Logo&#10;&#10;Description automatically generated">
            <a:extLst>
              <a:ext uri="{FF2B5EF4-FFF2-40B4-BE49-F238E27FC236}">
                <a16:creationId xmlns:a16="http://schemas.microsoft.com/office/drawing/2014/main" id="{FFA12B46-2AA4-2D56-15BA-597AAFBA1B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5748" y="176808"/>
            <a:ext cx="443880" cy="443880"/>
          </a:xfrm>
          <a:prstGeom prst="rect">
            <a:avLst/>
          </a:prstGeom>
        </p:spPr>
      </p:pic>
    </p:spTree>
    <p:extLst>
      <p:ext uri="{BB962C8B-B14F-4D97-AF65-F5344CB8AC3E}">
        <p14:creationId xmlns:p14="http://schemas.microsoft.com/office/powerpoint/2010/main" val="2102498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33621632"/>
              </p:ext>
            </p:extLst>
          </p:nvPr>
        </p:nvGraphicFramePr>
        <p:xfrm>
          <a:off x="-1" y="764704"/>
          <a:ext cx="9906000" cy="6093296"/>
        </p:xfrm>
        <a:graphic>
          <a:graphicData uri="http://schemas.openxmlformats.org/drawingml/2006/table">
            <a:tbl>
              <a:tblPr firstRow="1" bandRow="1">
                <a:tableStyleId>{5C22544A-7EE6-4342-B048-85BDC9FD1C3A}</a:tableStyleId>
              </a:tblPr>
              <a:tblGrid>
                <a:gridCol w="3302000">
                  <a:extLst>
                    <a:ext uri="{9D8B030D-6E8A-4147-A177-3AD203B41FA5}">
                      <a16:colId xmlns:a16="http://schemas.microsoft.com/office/drawing/2014/main" val="2613230098"/>
                    </a:ext>
                  </a:extLst>
                </a:gridCol>
                <a:gridCol w="3302000">
                  <a:extLst>
                    <a:ext uri="{9D8B030D-6E8A-4147-A177-3AD203B41FA5}">
                      <a16:colId xmlns:a16="http://schemas.microsoft.com/office/drawing/2014/main" val="3186792657"/>
                    </a:ext>
                  </a:extLst>
                </a:gridCol>
                <a:gridCol w="3302000">
                  <a:extLst>
                    <a:ext uri="{9D8B030D-6E8A-4147-A177-3AD203B41FA5}">
                      <a16:colId xmlns:a16="http://schemas.microsoft.com/office/drawing/2014/main" val="3682348526"/>
                    </a:ext>
                  </a:extLst>
                </a:gridCol>
              </a:tblGrid>
              <a:tr h="3046648">
                <a:tc>
                  <a:txBody>
                    <a:bodyPr/>
                    <a:lstStyle/>
                    <a:p>
                      <a:endParaRPr lang="en-Z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7101755"/>
                  </a:ext>
                </a:extLst>
              </a:tr>
              <a:tr h="3046648">
                <a:tc>
                  <a:txBody>
                    <a:bodyPr/>
                    <a:lstStyle/>
                    <a:p>
                      <a:endParaRPr lang="en-ZA"/>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8677477"/>
                  </a:ext>
                </a:extLst>
              </a:tr>
            </a:tbl>
          </a:graphicData>
        </a:graphic>
      </p:graphicFrame>
      <p:sp>
        <p:nvSpPr>
          <p:cNvPr id="5" name="TextBox 4"/>
          <p:cNvSpPr txBox="1"/>
          <p:nvPr/>
        </p:nvSpPr>
        <p:spPr>
          <a:xfrm>
            <a:off x="1320622" y="833600"/>
            <a:ext cx="877163" cy="338554"/>
          </a:xfrm>
          <a:prstGeom prst="rect">
            <a:avLst/>
          </a:prstGeom>
          <a:noFill/>
        </p:spPr>
        <p:txBody>
          <a:bodyPr wrap="none" rtlCol="0">
            <a:spAutoFit/>
          </a:bodyPr>
          <a:lstStyle/>
          <a:p>
            <a:pPr algn="ctr"/>
            <a:r>
              <a:rPr lang="en-ZA" sz="1600" dirty="0"/>
              <a:t>HAPPY</a:t>
            </a:r>
          </a:p>
        </p:txBody>
      </p:sp>
      <p:sp>
        <p:nvSpPr>
          <p:cNvPr id="11" name="TextBox 10"/>
          <p:cNvSpPr txBox="1"/>
          <p:nvPr/>
        </p:nvSpPr>
        <p:spPr>
          <a:xfrm>
            <a:off x="4713374" y="833600"/>
            <a:ext cx="604653" cy="338554"/>
          </a:xfrm>
          <a:prstGeom prst="rect">
            <a:avLst/>
          </a:prstGeom>
          <a:noFill/>
        </p:spPr>
        <p:txBody>
          <a:bodyPr wrap="none" rtlCol="0">
            <a:spAutoFit/>
          </a:bodyPr>
          <a:lstStyle/>
          <a:p>
            <a:pPr algn="ctr"/>
            <a:r>
              <a:rPr lang="en-ZA" sz="1600" dirty="0"/>
              <a:t>SAD</a:t>
            </a:r>
          </a:p>
        </p:txBody>
      </p:sp>
      <p:sp>
        <p:nvSpPr>
          <p:cNvPr id="12" name="TextBox 11"/>
          <p:cNvSpPr txBox="1"/>
          <p:nvPr/>
        </p:nvSpPr>
        <p:spPr>
          <a:xfrm>
            <a:off x="7833616" y="859649"/>
            <a:ext cx="1694182" cy="338554"/>
          </a:xfrm>
          <a:prstGeom prst="rect">
            <a:avLst/>
          </a:prstGeom>
          <a:noFill/>
        </p:spPr>
        <p:txBody>
          <a:bodyPr wrap="none" rtlCol="0">
            <a:spAutoFit/>
          </a:bodyPr>
          <a:lstStyle/>
          <a:p>
            <a:pPr algn="ctr"/>
            <a:r>
              <a:rPr lang="en-ZA" sz="1600" dirty="0"/>
              <a:t>ANGRY/CROSS</a:t>
            </a:r>
          </a:p>
        </p:txBody>
      </p:sp>
      <p:sp>
        <p:nvSpPr>
          <p:cNvPr id="13" name="TextBox 12"/>
          <p:cNvSpPr txBox="1"/>
          <p:nvPr/>
        </p:nvSpPr>
        <p:spPr>
          <a:xfrm>
            <a:off x="952004" y="3844549"/>
            <a:ext cx="1843774" cy="338554"/>
          </a:xfrm>
          <a:prstGeom prst="rect">
            <a:avLst/>
          </a:prstGeom>
          <a:noFill/>
        </p:spPr>
        <p:txBody>
          <a:bodyPr wrap="none" rtlCol="0">
            <a:spAutoFit/>
          </a:bodyPr>
          <a:lstStyle/>
          <a:p>
            <a:pPr algn="ctr"/>
            <a:r>
              <a:rPr lang="en-ZA" sz="1600" dirty="0"/>
              <a:t>SCARED/AFRAID</a:t>
            </a:r>
          </a:p>
        </p:txBody>
      </p:sp>
      <p:sp>
        <p:nvSpPr>
          <p:cNvPr id="22" name="TextBox 21"/>
          <p:cNvSpPr txBox="1"/>
          <p:nvPr/>
        </p:nvSpPr>
        <p:spPr>
          <a:xfrm>
            <a:off x="4115807" y="3888109"/>
            <a:ext cx="2481769" cy="338554"/>
          </a:xfrm>
          <a:prstGeom prst="rect">
            <a:avLst/>
          </a:prstGeom>
          <a:noFill/>
        </p:spPr>
        <p:txBody>
          <a:bodyPr wrap="none" rtlCol="0">
            <a:spAutoFit/>
          </a:bodyPr>
          <a:lstStyle/>
          <a:p>
            <a:pPr algn="ctr"/>
            <a:r>
              <a:rPr lang="en-ZA" sz="1600" dirty="0"/>
              <a:t>CURIOUS/INTERESTED</a:t>
            </a:r>
          </a:p>
        </p:txBody>
      </p:sp>
      <p:sp>
        <p:nvSpPr>
          <p:cNvPr id="24" name="TextBox 23"/>
          <p:cNvSpPr txBox="1"/>
          <p:nvPr/>
        </p:nvSpPr>
        <p:spPr>
          <a:xfrm>
            <a:off x="7833616" y="3869417"/>
            <a:ext cx="1071127" cy="338554"/>
          </a:xfrm>
          <a:prstGeom prst="rect">
            <a:avLst/>
          </a:prstGeom>
          <a:noFill/>
        </p:spPr>
        <p:txBody>
          <a:bodyPr wrap="none" rtlCol="0">
            <a:spAutoFit/>
          </a:bodyPr>
          <a:lstStyle/>
          <a:p>
            <a:pPr algn="ctr"/>
            <a:r>
              <a:rPr lang="en-ZA" sz="1600" dirty="0"/>
              <a:t>EXCITED</a:t>
            </a:r>
          </a:p>
        </p:txBody>
      </p:sp>
      <p:pic>
        <p:nvPicPr>
          <p:cNvPr id="1038" name="Picture 14" descr="Image result for emoji for happ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406" t="2064" r="20156" b="3485"/>
          <a:stretch/>
        </p:blipFill>
        <p:spPr bwMode="auto">
          <a:xfrm>
            <a:off x="93965" y="839614"/>
            <a:ext cx="699542" cy="71717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Image result for emoji for sa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2896" y="847732"/>
            <a:ext cx="707088" cy="707088"/>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Image result for emoji for angry"/>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34450" y="829498"/>
            <a:ext cx="722416" cy="722416"/>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Image result for emoji for scare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577" y="3844549"/>
            <a:ext cx="726844" cy="726844"/>
          </a:xfrm>
          <a:prstGeom prst="rect">
            <a:avLst/>
          </a:prstGeom>
          <a:noFill/>
          <a:extLst>
            <a:ext uri="{909E8E84-426E-40DD-AFC4-6F175D3DCCD1}">
              <a14:hiddenFill xmlns:a14="http://schemas.microsoft.com/office/drawing/2010/main">
                <a:solidFill>
                  <a:srgbClr val="FFFFFF"/>
                </a:solidFill>
              </a14:hiddenFill>
            </a:ext>
          </a:extLst>
        </p:spPr>
      </p:pic>
      <p:pic>
        <p:nvPicPr>
          <p:cNvPr id="1076" name="Picture 52" descr="Image result for emoji for thinking face"/>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6490" t="18413" r="26491" b="9467"/>
          <a:stretch/>
        </p:blipFill>
        <p:spPr bwMode="auto">
          <a:xfrm>
            <a:off x="3377073" y="3844549"/>
            <a:ext cx="722911" cy="742528"/>
          </a:xfrm>
          <a:prstGeom prst="rect">
            <a:avLst/>
          </a:prstGeom>
          <a:noFill/>
          <a:extLst>
            <a:ext uri="{909E8E84-426E-40DD-AFC4-6F175D3DCCD1}">
              <a14:hiddenFill xmlns:a14="http://schemas.microsoft.com/office/drawing/2010/main">
                <a:solidFill>
                  <a:srgbClr val="FFFFFF"/>
                </a:solidFill>
              </a14:hiddenFill>
            </a:ext>
          </a:extLst>
        </p:spPr>
      </p:pic>
      <p:pic>
        <p:nvPicPr>
          <p:cNvPr id="1094" name="Picture 70" descr="http://pix.iemoji.com/images/emoji/apple/ios-9/256/smiling-face-with-open-mouth-and-tightly-closed-eyes.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26808" y="3823078"/>
            <a:ext cx="830058" cy="83005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B12F3BC0-9C5D-4557-8C91-EC2E76B36443}"/>
              </a:ext>
            </a:extLst>
          </p:cNvPr>
          <p:cNvSpPr/>
          <p:nvPr/>
        </p:nvSpPr>
        <p:spPr>
          <a:xfrm>
            <a:off x="-12778" y="0"/>
            <a:ext cx="9906000" cy="7647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Exploring my emotions? (mind-map)</a:t>
            </a:r>
          </a:p>
        </p:txBody>
      </p:sp>
      <p:pic>
        <p:nvPicPr>
          <p:cNvPr id="16" name="Picture 15" descr="Logo&#10;&#10;Description automatically generated">
            <a:extLst>
              <a:ext uri="{FF2B5EF4-FFF2-40B4-BE49-F238E27FC236}">
                <a16:creationId xmlns:a16="http://schemas.microsoft.com/office/drawing/2014/main" id="{BBF83893-C8A7-5DC1-7CB6-DDC1265D76D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215748" y="176808"/>
            <a:ext cx="443880" cy="443880"/>
          </a:xfrm>
          <a:prstGeom prst="rect">
            <a:avLst/>
          </a:prstGeom>
        </p:spPr>
      </p:pic>
    </p:spTree>
    <p:extLst>
      <p:ext uri="{BB962C8B-B14F-4D97-AF65-F5344CB8AC3E}">
        <p14:creationId xmlns:p14="http://schemas.microsoft.com/office/powerpoint/2010/main" val="3291071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 y="764704"/>
          <a:ext cx="9906000" cy="6093296"/>
        </p:xfrm>
        <a:graphic>
          <a:graphicData uri="http://schemas.openxmlformats.org/drawingml/2006/table">
            <a:tbl>
              <a:tblPr firstRow="1" bandRow="1">
                <a:tableStyleId>{5C22544A-7EE6-4342-B048-85BDC9FD1C3A}</a:tableStyleId>
              </a:tblPr>
              <a:tblGrid>
                <a:gridCol w="3302000">
                  <a:extLst>
                    <a:ext uri="{9D8B030D-6E8A-4147-A177-3AD203B41FA5}">
                      <a16:colId xmlns:a16="http://schemas.microsoft.com/office/drawing/2014/main" val="2613230098"/>
                    </a:ext>
                  </a:extLst>
                </a:gridCol>
                <a:gridCol w="3302000">
                  <a:extLst>
                    <a:ext uri="{9D8B030D-6E8A-4147-A177-3AD203B41FA5}">
                      <a16:colId xmlns:a16="http://schemas.microsoft.com/office/drawing/2014/main" val="3186792657"/>
                    </a:ext>
                  </a:extLst>
                </a:gridCol>
                <a:gridCol w="3302000">
                  <a:extLst>
                    <a:ext uri="{9D8B030D-6E8A-4147-A177-3AD203B41FA5}">
                      <a16:colId xmlns:a16="http://schemas.microsoft.com/office/drawing/2014/main" val="3682348526"/>
                    </a:ext>
                  </a:extLst>
                </a:gridCol>
              </a:tblGrid>
              <a:tr h="3046648">
                <a:tc>
                  <a:txBody>
                    <a:bodyPr/>
                    <a:lstStyle/>
                    <a:p>
                      <a:endParaRPr lang="en-Z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7101755"/>
                  </a:ext>
                </a:extLst>
              </a:tr>
              <a:tr h="3046648">
                <a:tc>
                  <a:txBody>
                    <a:bodyPr/>
                    <a:lstStyle/>
                    <a:p>
                      <a:endParaRPr lang="en-ZA"/>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8677477"/>
                  </a:ext>
                </a:extLst>
              </a:tr>
            </a:tbl>
          </a:graphicData>
        </a:graphic>
      </p:graphicFrame>
      <p:sp>
        <p:nvSpPr>
          <p:cNvPr id="15" name="Rectangle 14">
            <a:extLst>
              <a:ext uri="{FF2B5EF4-FFF2-40B4-BE49-F238E27FC236}">
                <a16:creationId xmlns:a16="http://schemas.microsoft.com/office/drawing/2014/main" id="{B12F3BC0-9C5D-4557-8C91-EC2E76B36443}"/>
              </a:ext>
            </a:extLst>
          </p:cNvPr>
          <p:cNvSpPr/>
          <p:nvPr/>
        </p:nvSpPr>
        <p:spPr>
          <a:xfrm>
            <a:off x="-12778" y="0"/>
            <a:ext cx="9906000" cy="7647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Exploring my emotions? (mind-map)</a:t>
            </a:r>
          </a:p>
        </p:txBody>
      </p:sp>
      <p:sp>
        <p:nvSpPr>
          <p:cNvPr id="16" name="TextBox 15">
            <a:extLst>
              <a:ext uri="{FF2B5EF4-FFF2-40B4-BE49-F238E27FC236}">
                <a16:creationId xmlns:a16="http://schemas.microsoft.com/office/drawing/2014/main" id="{C2E77D08-3B63-4342-B4EC-84FC848DEE38}"/>
              </a:ext>
            </a:extLst>
          </p:cNvPr>
          <p:cNvSpPr txBox="1"/>
          <p:nvPr/>
        </p:nvSpPr>
        <p:spPr>
          <a:xfrm>
            <a:off x="1122518" y="910159"/>
            <a:ext cx="1800493" cy="338554"/>
          </a:xfrm>
          <a:prstGeom prst="rect">
            <a:avLst/>
          </a:prstGeom>
          <a:noFill/>
        </p:spPr>
        <p:txBody>
          <a:bodyPr wrap="none" rtlCol="0">
            <a:spAutoFit/>
          </a:bodyPr>
          <a:lstStyle/>
          <a:p>
            <a:pPr algn="ctr"/>
            <a:r>
              <a:rPr lang="en-ZA" sz="1600" dirty="0"/>
              <a:t>CALM/CONTENT</a:t>
            </a:r>
          </a:p>
        </p:txBody>
      </p:sp>
      <p:sp>
        <p:nvSpPr>
          <p:cNvPr id="17" name="TextBox 16">
            <a:extLst>
              <a:ext uri="{FF2B5EF4-FFF2-40B4-BE49-F238E27FC236}">
                <a16:creationId xmlns:a16="http://schemas.microsoft.com/office/drawing/2014/main" id="{7D0D00B3-D51A-4C48-A64C-F35C31065F37}"/>
              </a:ext>
            </a:extLst>
          </p:cNvPr>
          <p:cNvSpPr txBox="1"/>
          <p:nvPr/>
        </p:nvSpPr>
        <p:spPr>
          <a:xfrm>
            <a:off x="4485572" y="904430"/>
            <a:ext cx="1752403" cy="338554"/>
          </a:xfrm>
          <a:prstGeom prst="rect">
            <a:avLst/>
          </a:prstGeom>
          <a:noFill/>
        </p:spPr>
        <p:txBody>
          <a:bodyPr wrap="none" rtlCol="0">
            <a:spAutoFit/>
          </a:bodyPr>
          <a:lstStyle/>
          <a:p>
            <a:pPr algn="ctr"/>
            <a:r>
              <a:rPr lang="en-ZA" sz="1600" dirty="0"/>
              <a:t>EMBARRASSED</a:t>
            </a:r>
          </a:p>
        </p:txBody>
      </p:sp>
      <p:sp>
        <p:nvSpPr>
          <p:cNvPr id="18" name="TextBox 17">
            <a:extLst>
              <a:ext uri="{FF2B5EF4-FFF2-40B4-BE49-F238E27FC236}">
                <a16:creationId xmlns:a16="http://schemas.microsoft.com/office/drawing/2014/main" id="{F2252F54-D09C-4573-8E6C-482D5E167E15}"/>
              </a:ext>
            </a:extLst>
          </p:cNvPr>
          <p:cNvSpPr txBox="1"/>
          <p:nvPr/>
        </p:nvSpPr>
        <p:spPr>
          <a:xfrm>
            <a:off x="7474766" y="824689"/>
            <a:ext cx="2154757" cy="338554"/>
          </a:xfrm>
          <a:prstGeom prst="rect">
            <a:avLst/>
          </a:prstGeom>
          <a:noFill/>
        </p:spPr>
        <p:txBody>
          <a:bodyPr wrap="none" rtlCol="0">
            <a:spAutoFit/>
          </a:bodyPr>
          <a:lstStyle/>
          <a:p>
            <a:pPr algn="ctr"/>
            <a:r>
              <a:rPr lang="en-ZA" sz="1600" dirty="0"/>
              <a:t>ANXIOUS/WORRIED</a:t>
            </a:r>
          </a:p>
        </p:txBody>
      </p:sp>
      <p:pic>
        <p:nvPicPr>
          <p:cNvPr id="19" name="Picture 2" descr="Image result for emoji for calm and content">
            <a:extLst>
              <a:ext uri="{FF2B5EF4-FFF2-40B4-BE49-F238E27FC236}">
                <a16:creationId xmlns:a16="http://schemas.microsoft.com/office/drawing/2014/main" id="{C9E09520-2434-47AF-AEC0-2D0642D42EE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756" y="780498"/>
            <a:ext cx="776294" cy="77629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Image result for CLIP ART emoji for EMBARRASSED">
            <a:extLst>
              <a:ext uri="{FF2B5EF4-FFF2-40B4-BE49-F238E27FC236}">
                <a16:creationId xmlns:a16="http://schemas.microsoft.com/office/drawing/2014/main" id="{8F82AABE-61AB-4690-B686-80A01084499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380" t="6056" r="20868" b="5122"/>
          <a:stretch/>
        </p:blipFill>
        <p:spPr bwMode="auto">
          <a:xfrm>
            <a:off x="3467510" y="804600"/>
            <a:ext cx="713518" cy="71728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http://pix.iemoji.com/images/emoji/apple/ios-9/256/worried-face.png">
            <a:extLst>
              <a:ext uri="{FF2B5EF4-FFF2-40B4-BE49-F238E27FC236}">
                <a16:creationId xmlns:a16="http://schemas.microsoft.com/office/drawing/2014/main" id="{4E02309B-4463-4440-85D4-B7916C8E072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1220" y="780498"/>
            <a:ext cx="773445" cy="77344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9E8BC1F4-FBD9-4317-9D56-D742FFE15A3B}"/>
              </a:ext>
            </a:extLst>
          </p:cNvPr>
          <p:cNvSpPr txBox="1"/>
          <p:nvPr/>
        </p:nvSpPr>
        <p:spPr>
          <a:xfrm>
            <a:off x="1208584" y="3917752"/>
            <a:ext cx="1285929" cy="338554"/>
          </a:xfrm>
          <a:prstGeom prst="rect">
            <a:avLst/>
          </a:prstGeom>
          <a:noFill/>
        </p:spPr>
        <p:txBody>
          <a:bodyPr wrap="none" rtlCol="0">
            <a:spAutoFit/>
          </a:bodyPr>
          <a:lstStyle/>
          <a:p>
            <a:pPr algn="ctr"/>
            <a:r>
              <a:rPr lang="en-ZA" sz="1600" dirty="0"/>
              <a:t>STRESSED</a:t>
            </a:r>
          </a:p>
        </p:txBody>
      </p:sp>
      <p:sp>
        <p:nvSpPr>
          <p:cNvPr id="25" name="TextBox 24">
            <a:extLst>
              <a:ext uri="{FF2B5EF4-FFF2-40B4-BE49-F238E27FC236}">
                <a16:creationId xmlns:a16="http://schemas.microsoft.com/office/drawing/2014/main" id="{4132D093-F47F-443B-82E6-9B51F08CC563}"/>
              </a:ext>
            </a:extLst>
          </p:cNvPr>
          <p:cNvSpPr txBox="1"/>
          <p:nvPr/>
        </p:nvSpPr>
        <p:spPr>
          <a:xfrm>
            <a:off x="4316704" y="3933171"/>
            <a:ext cx="2185214" cy="338554"/>
          </a:xfrm>
          <a:prstGeom prst="rect">
            <a:avLst/>
          </a:prstGeom>
          <a:noFill/>
        </p:spPr>
        <p:txBody>
          <a:bodyPr wrap="none" rtlCol="0">
            <a:spAutoFit/>
          </a:bodyPr>
          <a:lstStyle/>
          <a:p>
            <a:pPr algn="ctr"/>
            <a:r>
              <a:rPr lang="en-ZA" sz="1600" dirty="0"/>
              <a:t>LOVE/TENDERNESS</a:t>
            </a:r>
          </a:p>
        </p:txBody>
      </p:sp>
      <p:pic>
        <p:nvPicPr>
          <p:cNvPr id="26" name="Picture 10" descr="https://d1gzo5vknddaf.cloudfront.net/uploads/image/file/5904/crying-emoji.jpg">
            <a:extLst>
              <a:ext uri="{FF2B5EF4-FFF2-40B4-BE49-F238E27FC236}">
                <a16:creationId xmlns:a16="http://schemas.microsoft.com/office/drawing/2014/main" id="{8ED4B75C-1C11-4D15-B7EA-F4423B365FF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704" y="3859477"/>
            <a:ext cx="793659" cy="793659"/>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2" descr="http://fazewp.fazemediainc.netdna-cdn.com/cms/wp-content/uploads/2015/04/Heart-Eyes.jpg">
            <a:extLst>
              <a:ext uri="{FF2B5EF4-FFF2-40B4-BE49-F238E27FC236}">
                <a16:creationId xmlns:a16="http://schemas.microsoft.com/office/drawing/2014/main" id="{635E2F15-05FF-4B21-8567-F8BBE1B3928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08744" y="3864549"/>
            <a:ext cx="726505" cy="72650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4" descr="http://pix.iemoji.com/images/emoji/apple/ios-9/256/face-with-stuck-out-tongue-and-winking-eye.png">
            <a:extLst>
              <a:ext uri="{FF2B5EF4-FFF2-40B4-BE49-F238E27FC236}">
                <a16:creationId xmlns:a16="http://schemas.microsoft.com/office/drawing/2014/main" id="{1D607CFB-7257-48AB-B206-F453B4709CD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61117" y="3839487"/>
            <a:ext cx="813649" cy="813649"/>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B6B6C6E6-F287-4DDE-827E-97AE173804DF}"/>
              </a:ext>
            </a:extLst>
          </p:cNvPr>
          <p:cNvSpPr txBox="1"/>
          <p:nvPr/>
        </p:nvSpPr>
        <p:spPr>
          <a:xfrm>
            <a:off x="8242662" y="3917752"/>
            <a:ext cx="298480" cy="338554"/>
          </a:xfrm>
          <a:prstGeom prst="rect">
            <a:avLst/>
          </a:prstGeom>
          <a:noFill/>
        </p:spPr>
        <p:txBody>
          <a:bodyPr wrap="none" rtlCol="0">
            <a:spAutoFit/>
          </a:bodyPr>
          <a:lstStyle/>
          <a:p>
            <a:pPr algn="ctr"/>
            <a:r>
              <a:rPr lang="en-ZA" sz="1600" dirty="0"/>
              <a:t>?</a:t>
            </a:r>
          </a:p>
        </p:txBody>
      </p:sp>
      <p:pic>
        <p:nvPicPr>
          <p:cNvPr id="22" name="Picture 21" descr="Logo&#10;&#10;Description automatically generated">
            <a:extLst>
              <a:ext uri="{FF2B5EF4-FFF2-40B4-BE49-F238E27FC236}">
                <a16:creationId xmlns:a16="http://schemas.microsoft.com/office/drawing/2014/main" id="{4E6396E8-5B80-AAC5-C664-86D7D4E8B22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15748" y="176808"/>
            <a:ext cx="443880" cy="443880"/>
          </a:xfrm>
          <a:prstGeom prst="rect">
            <a:avLst/>
          </a:prstGeom>
        </p:spPr>
      </p:pic>
    </p:spTree>
    <p:extLst>
      <p:ext uri="{BB962C8B-B14F-4D97-AF65-F5344CB8AC3E}">
        <p14:creationId xmlns:p14="http://schemas.microsoft.com/office/powerpoint/2010/main" val="170844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842167427"/>
              </p:ext>
            </p:extLst>
          </p:nvPr>
        </p:nvGraphicFramePr>
        <p:xfrm>
          <a:off x="-1" y="764704"/>
          <a:ext cx="9906000" cy="6093296"/>
        </p:xfrm>
        <a:graphic>
          <a:graphicData uri="http://schemas.openxmlformats.org/drawingml/2006/table">
            <a:tbl>
              <a:tblPr firstRow="1" bandRow="1">
                <a:tableStyleId>{5C22544A-7EE6-4342-B048-85BDC9FD1C3A}</a:tableStyleId>
              </a:tblPr>
              <a:tblGrid>
                <a:gridCol w="3302000">
                  <a:extLst>
                    <a:ext uri="{9D8B030D-6E8A-4147-A177-3AD203B41FA5}">
                      <a16:colId xmlns:a16="http://schemas.microsoft.com/office/drawing/2014/main" val="2613230098"/>
                    </a:ext>
                  </a:extLst>
                </a:gridCol>
                <a:gridCol w="3302000">
                  <a:extLst>
                    <a:ext uri="{9D8B030D-6E8A-4147-A177-3AD203B41FA5}">
                      <a16:colId xmlns:a16="http://schemas.microsoft.com/office/drawing/2014/main" val="3186792657"/>
                    </a:ext>
                  </a:extLst>
                </a:gridCol>
                <a:gridCol w="3302000">
                  <a:extLst>
                    <a:ext uri="{9D8B030D-6E8A-4147-A177-3AD203B41FA5}">
                      <a16:colId xmlns:a16="http://schemas.microsoft.com/office/drawing/2014/main" val="3682348526"/>
                    </a:ext>
                  </a:extLst>
                </a:gridCol>
              </a:tblGrid>
              <a:tr h="3046648">
                <a:tc>
                  <a:txBody>
                    <a:bodyPr/>
                    <a:lstStyle/>
                    <a:p>
                      <a:pPr algn="ctr"/>
                      <a:r>
                        <a:rPr lang="en-ZA" dirty="0">
                          <a:solidFill>
                            <a:schemeClr val="tx1"/>
                          </a:solidFill>
                          <a:latin typeface="Arial Rounded MT Bold" panose="020F0704030504030204" pitchFamily="34" charset="77"/>
                        </a:rPr>
                        <a:t>PHYSICAL TOUCH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ZA" dirty="0">
                          <a:solidFill>
                            <a:schemeClr val="tx1"/>
                          </a:solidFill>
                          <a:latin typeface="Arial Rounded MT Bold" panose="020F0704030504030204" pitchFamily="34" charset="77"/>
                        </a:rPr>
                        <a:t>LOVE?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ZA" dirty="0">
                          <a:solidFill>
                            <a:schemeClr val="tx1"/>
                          </a:solidFill>
                          <a:latin typeface="Arial Rounded MT Bold" panose="020F0704030504030204" pitchFamily="34" charset="77"/>
                        </a:rPr>
                        <a:t>GIFT GIVING/RECEIVING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7101755"/>
                  </a:ext>
                </a:extLst>
              </a:tr>
              <a:tr h="3046648">
                <a:tc>
                  <a:txBody>
                    <a:bodyPr/>
                    <a:lstStyle/>
                    <a:p>
                      <a:pPr algn="ctr"/>
                      <a:r>
                        <a:rPr lang="en-ZA" dirty="0">
                          <a:solidFill>
                            <a:schemeClr val="tx1"/>
                          </a:solidFill>
                          <a:latin typeface="Arial Rounded MT Bold" panose="020F0704030504030204" pitchFamily="34" charset="77"/>
                        </a:rPr>
                        <a:t>ACTS OF SERVICE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ZA" dirty="0">
                          <a:solidFill>
                            <a:schemeClr val="tx1"/>
                          </a:solidFill>
                          <a:latin typeface="Arial Rounded MT Bold" panose="020F0704030504030204" pitchFamily="34" charset="77"/>
                        </a:rPr>
                        <a:t>QUALITY 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ZA" dirty="0">
                          <a:solidFill>
                            <a:schemeClr val="tx1"/>
                          </a:solidFill>
                          <a:latin typeface="Arial Rounded MT Bold" panose="020F0704030504030204" pitchFamily="34" charset="77"/>
                        </a:rPr>
                        <a:t>WORDS OF AFFIRMATION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8677477"/>
                  </a:ext>
                </a:extLst>
              </a:tr>
            </a:tbl>
          </a:graphicData>
        </a:graphic>
      </p:graphicFrame>
      <p:sp>
        <p:nvSpPr>
          <p:cNvPr id="15" name="Rectangle 14">
            <a:extLst>
              <a:ext uri="{FF2B5EF4-FFF2-40B4-BE49-F238E27FC236}">
                <a16:creationId xmlns:a16="http://schemas.microsoft.com/office/drawing/2014/main" id="{B12F3BC0-9C5D-4557-8C91-EC2E76B36443}"/>
              </a:ext>
            </a:extLst>
          </p:cNvPr>
          <p:cNvSpPr/>
          <p:nvPr/>
        </p:nvSpPr>
        <p:spPr>
          <a:xfrm>
            <a:off x="-12778" y="0"/>
            <a:ext cx="9906000" cy="7647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Exploring my language of love</a:t>
            </a:r>
          </a:p>
        </p:txBody>
      </p:sp>
      <p:pic>
        <p:nvPicPr>
          <p:cNvPr id="3" name="Graphic 2" descr="Badge Heart with solid fill">
            <a:extLst>
              <a:ext uri="{FF2B5EF4-FFF2-40B4-BE49-F238E27FC236}">
                <a16:creationId xmlns:a16="http://schemas.microsoft.com/office/drawing/2014/main" id="{F33FDF27-995E-49E5-2DEC-964A49D0053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95799" y="2060848"/>
            <a:ext cx="914400" cy="914400"/>
          </a:xfrm>
          <a:prstGeom prst="rect">
            <a:avLst/>
          </a:prstGeom>
        </p:spPr>
      </p:pic>
      <p:pic>
        <p:nvPicPr>
          <p:cNvPr id="10" name="Graphic 9" descr="Handshake with solid fill">
            <a:extLst>
              <a:ext uri="{FF2B5EF4-FFF2-40B4-BE49-F238E27FC236}">
                <a16:creationId xmlns:a16="http://schemas.microsoft.com/office/drawing/2014/main" id="{951F2286-FFE4-B146-059C-ECF84B5A134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2149" y="2060848"/>
            <a:ext cx="914400" cy="914400"/>
          </a:xfrm>
          <a:prstGeom prst="rect">
            <a:avLst/>
          </a:prstGeom>
        </p:spPr>
      </p:pic>
      <p:pic>
        <p:nvPicPr>
          <p:cNvPr id="14" name="Graphic 13" descr="Present with solid fill">
            <a:extLst>
              <a:ext uri="{FF2B5EF4-FFF2-40B4-BE49-F238E27FC236}">
                <a16:creationId xmlns:a16="http://schemas.microsoft.com/office/drawing/2014/main" id="{329AB6D4-3475-8432-98EC-07B16AE3D99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689304" y="2033847"/>
            <a:ext cx="914400" cy="914400"/>
          </a:xfrm>
          <a:prstGeom prst="rect">
            <a:avLst/>
          </a:prstGeom>
        </p:spPr>
      </p:pic>
      <p:pic>
        <p:nvPicPr>
          <p:cNvPr id="24" name="Graphic 23" descr="Clock with solid fill">
            <a:extLst>
              <a:ext uri="{FF2B5EF4-FFF2-40B4-BE49-F238E27FC236}">
                <a16:creationId xmlns:a16="http://schemas.microsoft.com/office/drawing/2014/main" id="{865A5743-9497-7325-6F3E-D30E43AE9E1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483022" y="4761172"/>
            <a:ext cx="914400" cy="914400"/>
          </a:xfrm>
          <a:prstGeom prst="rect">
            <a:avLst/>
          </a:prstGeom>
        </p:spPr>
      </p:pic>
      <p:pic>
        <p:nvPicPr>
          <p:cNvPr id="31" name="Graphic 30" descr="Cooked turkey with solid fill">
            <a:extLst>
              <a:ext uri="{FF2B5EF4-FFF2-40B4-BE49-F238E27FC236}">
                <a16:creationId xmlns:a16="http://schemas.microsoft.com/office/drawing/2014/main" id="{EBD58550-5DE2-9173-4A2B-388E5AECBD9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12149" y="4761172"/>
            <a:ext cx="914400" cy="914400"/>
          </a:xfrm>
          <a:prstGeom prst="rect">
            <a:avLst/>
          </a:prstGeom>
        </p:spPr>
      </p:pic>
      <p:sp>
        <p:nvSpPr>
          <p:cNvPr id="34" name="Rounded Rectangular Callout 33">
            <a:extLst>
              <a:ext uri="{FF2B5EF4-FFF2-40B4-BE49-F238E27FC236}">
                <a16:creationId xmlns:a16="http://schemas.microsoft.com/office/drawing/2014/main" id="{E246A613-2059-63EF-1979-AF0F6B0D8362}"/>
              </a:ext>
            </a:extLst>
          </p:cNvPr>
          <p:cNvSpPr/>
          <p:nvPr/>
        </p:nvSpPr>
        <p:spPr>
          <a:xfrm>
            <a:off x="7853895" y="4912048"/>
            <a:ext cx="914400" cy="612648"/>
          </a:xfrm>
          <a:prstGeom prst="wedgeRoundRectCallout">
            <a:avLst>
              <a:gd name="adj1" fmla="val -59205"/>
              <a:gd name="adj2" fmla="val 95475"/>
              <a:gd name="adj3" fmla="val 166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Heart 34">
            <a:extLst>
              <a:ext uri="{FF2B5EF4-FFF2-40B4-BE49-F238E27FC236}">
                <a16:creationId xmlns:a16="http://schemas.microsoft.com/office/drawing/2014/main" id="{FDBD57A5-88E0-B218-8523-022FBFA9DD7B}"/>
              </a:ext>
            </a:extLst>
          </p:cNvPr>
          <p:cNvSpPr/>
          <p:nvPr/>
        </p:nvSpPr>
        <p:spPr>
          <a:xfrm>
            <a:off x="8095071" y="5013504"/>
            <a:ext cx="432048" cy="409736"/>
          </a:xfrm>
          <a:prstGeom prst="hear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Logo&#10;&#10;Description automatically generated">
            <a:extLst>
              <a:ext uri="{FF2B5EF4-FFF2-40B4-BE49-F238E27FC236}">
                <a16:creationId xmlns:a16="http://schemas.microsoft.com/office/drawing/2014/main" id="{93801F50-A6E9-52BF-AA1C-FE93737CF49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214415" y="176808"/>
            <a:ext cx="443880" cy="443880"/>
          </a:xfrm>
          <a:prstGeom prst="rect">
            <a:avLst/>
          </a:prstGeom>
        </p:spPr>
      </p:pic>
    </p:spTree>
    <p:extLst>
      <p:ext uri="{BB962C8B-B14F-4D97-AF65-F5344CB8AC3E}">
        <p14:creationId xmlns:p14="http://schemas.microsoft.com/office/powerpoint/2010/main" val="2423088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A5F43C7-28E7-47BD-AB59-C9333813D642}"/>
              </a:ext>
            </a:extLst>
          </p:cNvPr>
          <p:cNvSpPr/>
          <p:nvPr/>
        </p:nvSpPr>
        <p:spPr>
          <a:xfrm>
            <a:off x="0" y="764704"/>
            <a:ext cx="4953000" cy="609329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pic>
        <p:nvPicPr>
          <p:cNvPr id="1026" name="Picture 2" descr="http://www.clipartkid.com/images/3/body-template-clipart-best-UonyMz-clipart.png"/>
          <p:cNvPicPr>
            <a:picLocks noChangeAspect="1" noChangeArrowheads="1"/>
          </p:cNvPicPr>
          <p:nvPr/>
        </p:nvPicPr>
        <p:blipFill rotWithShape="1">
          <a:blip r:embed="rId3">
            <a:extLst>
              <a:ext uri="{28A0092B-C50C-407E-A947-70E740481C1C}">
                <a14:useLocalDpi xmlns:a14="http://schemas.microsoft.com/office/drawing/2010/main" val="0"/>
              </a:ext>
            </a:extLst>
          </a:blip>
          <a:srcRect l="2513" t="1240" r="1560" b="741"/>
          <a:stretch/>
        </p:blipFill>
        <p:spPr bwMode="auto">
          <a:xfrm>
            <a:off x="987072" y="1045199"/>
            <a:ext cx="2901418" cy="534232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9B1CA39-214B-4E89-9C56-FB3497C40626}"/>
              </a:ext>
            </a:extLst>
          </p:cNvPr>
          <p:cNvSpPr/>
          <p:nvPr/>
        </p:nvSpPr>
        <p:spPr>
          <a:xfrm>
            <a:off x="4953000" y="764704"/>
            <a:ext cx="4953000" cy="609329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pic>
        <p:nvPicPr>
          <p:cNvPr id="7" name="Picture 14" descr="Image result for emoji for happy">
            <a:extLst>
              <a:ext uri="{FF2B5EF4-FFF2-40B4-BE49-F238E27FC236}">
                <a16:creationId xmlns:a16="http://schemas.microsoft.com/office/drawing/2014/main" id="{7CCE02C5-8233-473B-83AE-83F690EE9096}"/>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0406" t="2064" r="20156" b="3485"/>
          <a:stretch/>
        </p:blipFill>
        <p:spPr bwMode="auto">
          <a:xfrm>
            <a:off x="84450" y="812230"/>
            <a:ext cx="699542" cy="71717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https://d1gzo5vknddaf.cloudfront.net/uploads/image/file/5904/crying-emoji.jpg">
            <a:extLst>
              <a:ext uri="{FF2B5EF4-FFF2-40B4-BE49-F238E27FC236}">
                <a16:creationId xmlns:a16="http://schemas.microsoft.com/office/drawing/2014/main" id="{5D3DC05E-B2B4-4807-A62B-C6166CEA79B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78377" y="812230"/>
            <a:ext cx="793659" cy="793659"/>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48589D1E-8987-4282-87CF-DB58D234E258}"/>
              </a:ext>
            </a:extLst>
          </p:cNvPr>
          <p:cNvSpPr/>
          <p:nvPr/>
        </p:nvSpPr>
        <p:spPr>
          <a:xfrm>
            <a:off x="-12778" y="0"/>
            <a:ext cx="9906000" cy="7647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Exploring my body?</a:t>
            </a:r>
          </a:p>
        </p:txBody>
      </p:sp>
      <p:pic>
        <p:nvPicPr>
          <p:cNvPr id="10" name="Picture 2" descr="http://www.clipartkid.com/images/3/body-template-clipart-best-UonyMz-clipart.png">
            <a:extLst>
              <a:ext uri="{FF2B5EF4-FFF2-40B4-BE49-F238E27FC236}">
                <a16:creationId xmlns:a16="http://schemas.microsoft.com/office/drawing/2014/main" id="{7F14584B-304F-4513-8B2F-0B76E8E0C3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13" t="1240" r="1560" b="741"/>
          <a:stretch/>
        </p:blipFill>
        <p:spPr bwMode="auto">
          <a:xfrm>
            <a:off x="6017510" y="1115169"/>
            <a:ext cx="2901418" cy="534232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Logo&#10;&#10;Description automatically generated">
            <a:extLst>
              <a:ext uri="{FF2B5EF4-FFF2-40B4-BE49-F238E27FC236}">
                <a16:creationId xmlns:a16="http://schemas.microsoft.com/office/drawing/2014/main" id="{7063CEB0-43AC-C967-2CAF-573CE52BF2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15748" y="176808"/>
            <a:ext cx="443880" cy="443880"/>
          </a:xfrm>
          <a:prstGeom prst="rect">
            <a:avLst/>
          </a:prstGeom>
        </p:spPr>
      </p:pic>
    </p:spTree>
    <p:extLst>
      <p:ext uri="{BB962C8B-B14F-4D97-AF65-F5344CB8AC3E}">
        <p14:creationId xmlns:p14="http://schemas.microsoft.com/office/powerpoint/2010/main" val="3419122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78" y="0"/>
            <a:ext cx="9906000" cy="7647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How does my brain work?</a:t>
            </a:r>
          </a:p>
        </p:txBody>
      </p:sp>
      <p:sp>
        <p:nvSpPr>
          <p:cNvPr id="2" name="Rectangle 1">
            <a:extLst>
              <a:ext uri="{FF2B5EF4-FFF2-40B4-BE49-F238E27FC236}">
                <a16:creationId xmlns:a16="http://schemas.microsoft.com/office/drawing/2014/main" id="{8231059B-72C1-45C8-AA44-FFC8752A7D53}"/>
              </a:ext>
            </a:extLst>
          </p:cNvPr>
          <p:cNvSpPr/>
          <p:nvPr/>
        </p:nvSpPr>
        <p:spPr>
          <a:xfrm>
            <a:off x="0" y="764704"/>
            <a:ext cx="9893222" cy="609329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 name="Picture 3" descr="Logo&#10;&#10;Description automatically generated">
            <a:extLst>
              <a:ext uri="{FF2B5EF4-FFF2-40B4-BE49-F238E27FC236}">
                <a16:creationId xmlns:a16="http://schemas.microsoft.com/office/drawing/2014/main" id="{1180DB8C-3257-8D68-4CBE-41A8AF371E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5748" y="176808"/>
            <a:ext cx="443880" cy="443880"/>
          </a:xfrm>
          <a:prstGeom prst="rect">
            <a:avLst/>
          </a:prstGeom>
        </p:spPr>
      </p:pic>
    </p:spTree>
    <p:extLst>
      <p:ext uri="{BB962C8B-B14F-4D97-AF65-F5344CB8AC3E}">
        <p14:creationId xmlns:p14="http://schemas.microsoft.com/office/powerpoint/2010/main" val="34515432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78" y="0"/>
            <a:ext cx="9906000" cy="764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Important people in my life &amp; how close I am to them?</a:t>
            </a:r>
          </a:p>
        </p:txBody>
      </p:sp>
      <p:sp>
        <p:nvSpPr>
          <p:cNvPr id="4" name="Oval 3"/>
          <p:cNvSpPr/>
          <p:nvPr/>
        </p:nvSpPr>
        <p:spPr>
          <a:xfrm>
            <a:off x="4232920" y="3003209"/>
            <a:ext cx="1548000" cy="1548000"/>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sz="1600" dirty="0">
                <a:solidFill>
                  <a:schemeClr val="tx1"/>
                </a:solidFill>
                <a:latin typeface="Corbel" panose="020B0503020204020204" pitchFamily="34" charset="0"/>
                <a:cs typeface="Arial" panose="020B0604020202020204" pitchFamily="34" charset="0"/>
              </a:rPr>
              <a:t>ME</a:t>
            </a:r>
          </a:p>
        </p:txBody>
      </p:sp>
      <p:sp>
        <p:nvSpPr>
          <p:cNvPr id="14" name="Oval 13"/>
          <p:cNvSpPr/>
          <p:nvPr/>
        </p:nvSpPr>
        <p:spPr>
          <a:xfrm>
            <a:off x="6690303" y="3204079"/>
            <a:ext cx="1080000" cy="1080000"/>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15" name="Oval 14"/>
          <p:cNvSpPr/>
          <p:nvPr/>
        </p:nvSpPr>
        <p:spPr>
          <a:xfrm>
            <a:off x="6012328" y="1621561"/>
            <a:ext cx="1080000" cy="1080000"/>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cxnSp>
        <p:nvCxnSpPr>
          <p:cNvPr id="16" name="Straight Arrow Connector 15"/>
          <p:cNvCxnSpPr>
            <a:endCxn id="91" idx="2"/>
          </p:cNvCxnSpPr>
          <p:nvPr/>
        </p:nvCxnSpPr>
        <p:spPr>
          <a:xfrm flipH="1">
            <a:off x="3319809" y="3748045"/>
            <a:ext cx="900000" cy="0"/>
          </a:xfrm>
          <a:prstGeom prst="straightConnector1">
            <a:avLst/>
          </a:prstGeom>
          <a:solidFill>
            <a:schemeClr val="bg1"/>
          </a:solidFill>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4" idx="1"/>
            <a:endCxn id="91" idx="1"/>
          </p:cNvCxnSpPr>
          <p:nvPr/>
        </p:nvCxnSpPr>
        <p:spPr>
          <a:xfrm flipH="1" flipV="1">
            <a:off x="3810112" y="2592121"/>
            <a:ext cx="649507" cy="637787"/>
          </a:xfrm>
          <a:prstGeom prst="straightConnector1">
            <a:avLst/>
          </a:prstGeom>
          <a:solidFill>
            <a:schemeClr val="bg1"/>
          </a:solidFill>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5015138" y="2114594"/>
            <a:ext cx="1" cy="900000"/>
          </a:xfrm>
          <a:prstGeom prst="straightConnector1">
            <a:avLst/>
          </a:prstGeom>
          <a:solidFill>
            <a:schemeClr val="bg1"/>
          </a:solidFill>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91" idx="6"/>
            <a:endCxn id="4" idx="6"/>
          </p:cNvCxnSpPr>
          <p:nvPr/>
        </p:nvCxnSpPr>
        <p:spPr>
          <a:xfrm flipH="1">
            <a:off x="5780919" y="3775818"/>
            <a:ext cx="900000" cy="1391"/>
          </a:xfrm>
          <a:prstGeom prst="straightConnector1">
            <a:avLst/>
          </a:prstGeom>
          <a:solidFill>
            <a:schemeClr val="bg1"/>
          </a:solidFill>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91" idx="5"/>
            <a:endCxn id="4" idx="5"/>
          </p:cNvCxnSpPr>
          <p:nvPr/>
        </p:nvCxnSpPr>
        <p:spPr>
          <a:xfrm flipH="1" flipV="1">
            <a:off x="5554221" y="4324510"/>
            <a:ext cx="623285" cy="635005"/>
          </a:xfrm>
          <a:prstGeom prst="straightConnector1">
            <a:avLst/>
          </a:prstGeom>
          <a:solidFill>
            <a:schemeClr val="bg1"/>
          </a:solidFill>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4" idx="4"/>
          </p:cNvCxnSpPr>
          <p:nvPr/>
        </p:nvCxnSpPr>
        <p:spPr>
          <a:xfrm flipH="1" flipV="1">
            <a:off x="5006920" y="4551209"/>
            <a:ext cx="0" cy="900000"/>
          </a:xfrm>
          <a:prstGeom prst="straightConnector1">
            <a:avLst/>
          </a:prstGeom>
          <a:solidFill>
            <a:schemeClr val="bg1"/>
          </a:solidFill>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4" idx="3"/>
            <a:endCxn id="91" idx="3"/>
          </p:cNvCxnSpPr>
          <p:nvPr/>
        </p:nvCxnSpPr>
        <p:spPr>
          <a:xfrm flipH="1">
            <a:off x="3810112" y="4324510"/>
            <a:ext cx="649507" cy="635005"/>
          </a:xfrm>
          <a:prstGeom prst="straightConnector1">
            <a:avLst/>
          </a:prstGeom>
          <a:solidFill>
            <a:schemeClr val="bg1"/>
          </a:solidFill>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1" name="Oval 90"/>
          <p:cNvSpPr/>
          <p:nvPr/>
        </p:nvSpPr>
        <p:spPr>
          <a:xfrm>
            <a:off x="3319809" y="2101818"/>
            <a:ext cx="3348000" cy="33480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92" name="Straight Arrow Connector 91"/>
          <p:cNvCxnSpPr>
            <a:endCxn id="91" idx="7"/>
          </p:cNvCxnSpPr>
          <p:nvPr/>
        </p:nvCxnSpPr>
        <p:spPr>
          <a:xfrm flipV="1">
            <a:off x="5558835" y="2592121"/>
            <a:ext cx="618671" cy="629246"/>
          </a:xfrm>
          <a:prstGeom prst="straightConnector1">
            <a:avLst/>
          </a:prstGeom>
          <a:solidFill>
            <a:schemeClr val="bg1"/>
          </a:solidFill>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7" name="Oval 106"/>
          <p:cNvSpPr/>
          <p:nvPr/>
        </p:nvSpPr>
        <p:spPr>
          <a:xfrm>
            <a:off x="6012328" y="4786597"/>
            <a:ext cx="1080000" cy="1080000"/>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108" name="Oval 107"/>
          <p:cNvSpPr/>
          <p:nvPr/>
        </p:nvSpPr>
        <p:spPr>
          <a:xfrm>
            <a:off x="4441061" y="5487725"/>
            <a:ext cx="1080000" cy="1080000"/>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109" name="Oval 108"/>
          <p:cNvSpPr/>
          <p:nvPr/>
        </p:nvSpPr>
        <p:spPr>
          <a:xfrm>
            <a:off x="4514805" y="1015603"/>
            <a:ext cx="1080000" cy="1080000"/>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110" name="Oval 109"/>
          <p:cNvSpPr/>
          <p:nvPr/>
        </p:nvSpPr>
        <p:spPr>
          <a:xfrm>
            <a:off x="2917741" y="1680741"/>
            <a:ext cx="1080000" cy="1080000"/>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111" name="Oval 110"/>
          <p:cNvSpPr/>
          <p:nvPr/>
        </p:nvSpPr>
        <p:spPr>
          <a:xfrm>
            <a:off x="2239808" y="3194722"/>
            <a:ext cx="1080000" cy="1080000"/>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112" name="Oval 111"/>
          <p:cNvSpPr/>
          <p:nvPr/>
        </p:nvSpPr>
        <p:spPr>
          <a:xfrm>
            <a:off x="2902954" y="4838011"/>
            <a:ext cx="1080000" cy="1080000"/>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113" name="Oval 112"/>
          <p:cNvSpPr/>
          <p:nvPr/>
        </p:nvSpPr>
        <p:spPr>
          <a:xfrm>
            <a:off x="3779148" y="2532038"/>
            <a:ext cx="2448000" cy="24480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1" name="Oval 120"/>
          <p:cNvSpPr/>
          <p:nvPr/>
        </p:nvSpPr>
        <p:spPr>
          <a:xfrm>
            <a:off x="3563970" y="2316038"/>
            <a:ext cx="2880000" cy="28800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2" name="Oval 121"/>
          <p:cNvSpPr/>
          <p:nvPr/>
        </p:nvSpPr>
        <p:spPr>
          <a:xfrm>
            <a:off x="4000898" y="2760668"/>
            <a:ext cx="2016000" cy="20160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084" name="TextBox 2083"/>
          <p:cNvSpPr txBox="1"/>
          <p:nvPr/>
        </p:nvSpPr>
        <p:spPr>
          <a:xfrm>
            <a:off x="5239609" y="2900180"/>
            <a:ext cx="290464" cy="246221"/>
          </a:xfrm>
          <a:prstGeom prst="rect">
            <a:avLst/>
          </a:prstGeom>
          <a:noFill/>
        </p:spPr>
        <p:txBody>
          <a:bodyPr wrap="none" rtlCol="0">
            <a:spAutoFit/>
          </a:bodyPr>
          <a:lstStyle/>
          <a:p>
            <a:r>
              <a:rPr lang="en-ZA" sz="1000" dirty="0"/>
              <a:t>1.</a:t>
            </a:r>
          </a:p>
        </p:txBody>
      </p:sp>
      <p:sp>
        <p:nvSpPr>
          <p:cNvPr id="165" name="TextBox 164"/>
          <p:cNvSpPr txBox="1"/>
          <p:nvPr/>
        </p:nvSpPr>
        <p:spPr>
          <a:xfrm>
            <a:off x="5364256" y="2654554"/>
            <a:ext cx="290464" cy="246221"/>
          </a:xfrm>
          <a:prstGeom prst="rect">
            <a:avLst/>
          </a:prstGeom>
          <a:noFill/>
        </p:spPr>
        <p:txBody>
          <a:bodyPr wrap="none" rtlCol="0">
            <a:spAutoFit/>
          </a:bodyPr>
          <a:lstStyle/>
          <a:p>
            <a:r>
              <a:rPr lang="en-ZA" sz="1000" dirty="0"/>
              <a:t>2.</a:t>
            </a:r>
          </a:p>
        </p:txBody>
      </p:sp>
      <p:sp>
        <p:nvSpPr>
          <p:cNvPr id="166" name="TextBox 165"/>
          <p:cNvSpPr txBox="1"/>
          <p:nvPr/>
        </p:nvSpPr>
        <p:spPr>
          <a:xfrm>
            <a:off x="5433832" y="2480341"/>
            <a:ext cx="290464" cy="246221"/>
          </a:xfrm>
          <a:prstGeom prst="rect">
            <a:avLst/>
          </a:prstGeom>
          <a:noFill/>
        </p:spPr>
        <p:txBody>
          <a:bodyPr wrap="none" rtlCol="0">
            <a:spAutoFit/>
          </a:bodyPr>
          <a:lstStyle/>
          <a:p>
            <a:r>
              <a:rPr lang="en-ZA" sz="1000" dirty="0"/>
              <a:t>3.</a:t>
            </a:r>
          </a:p>
        </p:txBody>
      </p:sp>
      <p:sp>
        <p:nvSpPr>
          <p:cNvPr id="167" name="TextBox 166"/>
          <p:cNvSpPr txBox="1"/>
          <p:nvPr/>
        </p:nvSpPr>
        <p:spPr>
          <a:xfrm>
            <a:off x="5505840" y="2264317"/>
            <a:ext cx="290464" cy="246221"/>
          </a:xfrm>
          <a:prstGeom prst="rect">
            <a:avLst/>
          </a:prstGeom>
          <a:noFill/>
        </p:spPr>
        <p:txBody>
          <a:bodyPr wrap="none" rtlCol="0">
            <a:spAutoFit/>
          </a:bodyPr>
          <a:lstStyle/>
          <a:p>
            <a:r>
              <a:rPr lang="en-ZA" sz="1000" dirty="0"/>
              <a:t>4.</a:t>
            </a:r>
          </a:p>
        </p:txBody>
      </p:sp>
      <p:sp>
        <p:nvSpPr>
          <p:cNvPr id="168" name="TextBox 167"/>
          <p:cNvSpPr txBox="1"/>
          <p:nvPr/>
        </p:nvSpPr>
        <p:spPr>
          <a:xfrm>
            <a:off x="5577848" y="2048293"/>
            <a:ext cx="290464" cy="246221"/>
          </a:xfrm>
          <a:prstGeom prst="rect">
            <a:avLst/>
          </a:prstGeom>
          <a:noFill/>
        </p:spPr>
        <p:txBody>
          <a:bodyPr wrap="none" rtlCol="0">
            <a:spAutoFit/>
          </a:bodyPr>
          <a:lstStyle/>
          <a:p>
            <a:r>
              <a:rPr lang="en-ZA" sz="1000" dirty="0"/>
              <a:t>5.</a:t>
            </a:r>
          </a:p>
        </p:txBody>
      </p:sp>
      <p:pic>
        <p:nvPicPr>
          <p:cNvPr id="29" name="Picture 28" descr="Logo&#10;&#10;Description automatically generated">
            <a:extLst>
              <a:ext uri="{FF2B5EF4-FFF2-40B4-BE49-F238E27FC236}">
                <a16:creationId xmlns:a16="http://schemas.microsoft.com/office/drawing/2014/main" id="{A6C01CAF-14B3-CA97-21E1-C087930B62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5748" y="176808"/>
            <a:ext cx="443880" cy="443880"/>
          </a:xfrm>
          <a:prstGeom prst="rect">
            <a:avLst/>
          </a:prstGeom>
        </p:spPr>
      </p:pic>
    </p:spTree>
    <p:extLst>
      <p:ext uri="{BB962C8B-B14F-4D97-AF65-F5344CB8AC3E}">
        <p14:creationId xmlns:p14="http://schemas.microsoft.com/office/powerpoint/2010/main" val="2981622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78" y="0"/>
            <a:ext cx="9906000" cy="7647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What is our relationship like?</a:t>
            </a:r>
          </a:p>
        </p:txBody>
      </p:sp>
      <p:graphicFrame>
        <p:nvGraphicFramePr>
          <p:cNvPr id="24" name="Table 23"/>
          <p:cNvGraphicFramePr>
            <a:graphicFrameLocks noGrp="1"/>
          </p:cNvGraphicFramePr>
          <p:nvPr>
            <p:extLst>
              <p:ext uri="{D42A27DB-BD31-4B8C-83A1-F6EECF244321}">
                <p14:modId xmlns:p14="http://schemas.microsoft.com/office/powerpoint/2010/main" val="1050102853"/>
              </p:ext>
            </p:extLst>
          </p:nvPr>
        </p:nvGraphicFramePr>
        <p:xfrm>
          <a:off x="502544" y="1052736"/>
          <a:ext cx="8770936" cy="2209799"/>
        </p:xfrm>
        <a:graphic>
          <a:graphicData uri="http://schemas.openxmlformats.org/drawingml/2006/table">
            <a:tbl>
              <a:tblPr firstRow="1" bandRow="1">
                <a:tableStyleId>{5C22544A-7EE6-4342-B048-85BDC9FD1C3A}</a:tableStyleId>
              </a:tblPr>
              <a:tblGrid>
                <a:gridCol w="1833275">
                  <a:extLst>
                    <a:ext uri="{9D8B030D-6E8A-4147-A177-3AD203B41FA5}">
                      <a16:colId xmlns:a16="http://schemas.microsoft.com/office/drawing/2014/main" val="20000"/>
                    </a:ext>
                  </a:extLst>
                </a:gridCol>
                <a:gridCol w="674336">
                  <a:extLst>
                    <a:ext uri="{9D8B030D-6E8A-4147-A177-3AD203B41FA5}">
                      <a16:colId xmlns:a16="http://schemas.microsoft.com/office/drawing/2014/main" val="20001"/>
                    </a:ext>
                  </a:extLst>
                </a:gridCol>
                <a:gridCol w="1877857">
                  <a:extLst>
                    <a:ext uri="{9D8B030D-6E8A-4147-A177-3AD203B41FA5}">
                      <a16:colId xmlns:a16="http://schemas.microsoft.com/office/drawing/2014/main" val="20002"/>
                    </a:ext>
                  </a:extLst>
                </a:gridCol>
                <a:gridCol w="1848136">
                  <a:extLst>
                    <a:ext uri="{9D8B030D-6E8A-4147-A177-3AD203B41FA5}">
                      <a16:colId xmlns:a16="http://schemas.microsoft.com/office/drawing/2014/main" val="20003"/>
                    </a:ext>
                  </a:extLst>
                </a:gridCol>
                <a:gridCol w="674336">
                  <a:extLst>
                    <a:ext uri="{9D8B030D-6E8A-4147-A177-3AD203B41FA5}">
                      <a16:colId xmlns:a16="http://schemas.microsoft.com/office/drawing/2014/main" val="20004"/>
                    </a:ext>
                  </a:extLst>
                </a:gridCol>
                <a:gridCol w="1862996">
                  <a:extLst>
                    <a:ext uri="{9D8B030D-6E8A-4147-A177-3AD203B41FA5}">
                      <a16:colId xmlns:a16="http://schemas.microsoft.com/office/drawing/2014/main" val="20005"/>
                    </a:ext>
                  </a:extLst>
                </a:gridCol>
              </a:tblGrid>
              <a:tr h="515472">
                <a:tc>
                  <a:txBody>
                    <a:bodyPr/>
                    <a:lstStyle/>
                    <a:p>
                      <a:pPr marL="0" indent="0" algn="ctr">
                        <a:buNone/>
                      </a:pPr>
                      <a:r>
                        <a:rPr lang="en-ZA" sz="1200" b="0" dirty="0">
                          <a:solidFill>
                            <a:schemeClr val="tx1"/>
                          </a:solidFill>
                          <a:latin typeface="Arial" pitchFamily="34" charset="0"/>
                          <a:cs typeface="Arial" pitchFamily="34" charset="0"/>
                        </a:rPr>
                        <a:t>What do I</a:t>
                      </a:r>
                      <a:r>
                        <a:rPr lang="en-ZA" sz="1200" b="0" baseline="0" dirty="0">
                          <a:solidFill>
                            <a:schemeClr val="tx1"/>
                          </a:solidFill>
                          <a:latin typeface="Arial" pitchFamily="34" charset="0"/>
                          <a:cs typeface="Arial" pitchFamily="34" charset="0"/>
                        </a:rPr>
                        <a:t> </a:t>
                      </a:r>
                      <a:r>
                        <a:rPr lang="en-ZA" sz="1200" b="0" dirty="0">
                          <a:solidFill>
                            <a:schemeClr val="tx1"/>
                          </a:solidFill>
                          <a:latin typeface="Arial" pitchFamily="34" charset="0"/>
                          <a:cs typeface="Arial" pitchFamily="34" charset="0"/>
                        </a:rPr>
                        <a:t>get </a:t>
                      </a:r>
                    </a:p>
                    <a:p>
                      <a:pPr marL="0" indent="0" algn="ctr">
                        <a:buNone/>
                      </a:pPr>
                      <a:r>
                        <a:rPr lang="en-ZA" sz="1200" b="0" dirty="0">
                          <a:solidFill>
                            <a:schemeClr val="tx1"/>
                          </a:solidFill>
                          <a:latin typeface="Arial" pitchFamily="34" charset="0"/>
                          <a:cs typeface="Arial" pitchFamily="34" charset="0"/>
                        </a:rPr>
                        <a:t>from them?</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buNone/>
                      </a:pPr>
                      <a:endParaRPr lang="en-ZA" sz="1200" b="1"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buNone/>
                      </a:pPr>
                      <a:endParaRPr lang="en-ZA" sz="1200" b="1"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ZA" sz="1200" b="0" dirty="0">
                          <a:solidFill>
                            <a:schemeClr val="tx1"/>
                          </a:solidFill>
                          <a:latin typeface="Arial" pitchFamily="34" charset="0"/>
                          <a:cs typeface="Arial" pitchFamily="34" charset="0"/>
                        </a:rPr>
                        <a:t>What do</a:t>
                      </a:r>
                      <a:r>
                        <a:rPr lang="en-ZA" sz="1200" b="0" baseline="0" dirty="0">
                          <a:solidFill>
                            <a:schemeClr val="tx1"/>
                          </a:solidFill>
                          <a:latin typeface="Arial" pitchFamily="34" charset="0"/>
                          <a:cs typeface="Arial" pitchFamily="34" charset="0"/>
                        </a:rPr>
                        <a:t> I </a:t>
                      </a:r>
                    </a:p>
                    <a:p>
                      <a:pPr algn="ctr"/>
                      <a:r>
                        <a:rPr lang="en-ZA" sz="1200" b="0" dirty="0">
                          <a:solidFill>
                            <a:schemeClr val="tx1"/>
                          </a:solidFill>
                          <a:latin typeface="Arial" pitchFamily="34" charset="0"/>
                          <a:cs typeface="Arial" pitchFamily="34" charset="0"/>
                        </a:rPr>
                        <a:t>Get from them</a:t>
                      </a:r>
                      <a:r>
                        <a:rPr lang="en-ZA" sz="1200" b="0" baseline="0" dirty="0">
                          <a:solidFill>
                            <a:schemeClr val="tx1"/>
                          </a:solidFill>
                          <a:latin typeface="Arial" pitchFamily="34" charset="0"/>
                          <a:cs typeface="Arial" pitchFamily="34" charset="0"/>
                        </a:rPr>
                        <a:t>?</a:t>
                      </a:r>
                      <a:endParaRPr lang="en-ZA" sz="1200" b="0" dirty="0">
                        <a:solidFill>
                          <a:schemeClr val="tx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ZA" sz="1200" b="1"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ZA" sz="1200" b="1"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412377">
                <a:tc>
                  <a:txBody>
                    <a:bodyPr/>
                    <a:lstStyle/>
                    <a:p>
                      <a:r>
                        <a:rPr lang="en-ZA" sz="1200" b="1" dirty="0">
                          <a:solidFill>
                            <a:srgbClr val="4E2916"/>
                          </a:solidFill>
                          <a:latin typeface="Arial" pitchFamily="34" charset="0"/>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200" b="1" dirty="0">
                        <a:solidFill>
                          <a:srgbClr val="4E2916"/>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4E2916"/>
                          </a:solidFill>
                          <a:latin typeface="Arial" pitchFamily="34" charset="0"/>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i="0" dirty="0">
                          <a:solidFill>
                            <a:srgbClr val="4E2916"/>
                          </a:solidFill>
                          <a:latin typeface="Arial" pitchFamily="34" charset="0"/>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200" b="1" i="0" dirty="0">
                        <a:solidFill>
                          <a:srgbClr val="4E2916"/>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i="0" dirty="0">
                          <a:solidFill>
                            <a:srgbClr val="4E2916"/>
                          </a:solidFill>
                          <a:latin typeface="Arial" pitchFamily="34" charset="0"/>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12377">
                <a:tc>
                  <a:txBody>
                    <a:bodyPr/>
                    <a:lstStyle/>
                    <a:p>
                      <a:r>
                        <a:rPr lang="en-ZA" sz="1200" b="1" dirty="0">
                          <a:solidFill>
                            <a:srgbClr val="4E2916"/>
                          </a:solidFill>
                          <a:latin typeface="Arial" pitchFamily="34" charset="0"/>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200" b="1" dirty="0">
                        <a:solidFill>
                          <a:srgbClr val="4E2916"/>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4E2916"/>
                          </a:solidFill>
                          <a:latin typeface="Arial" pitchFamily="34" charset="0"/>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4E2916"/>
                          </a:solidFill>
                          <a:latin typeface="Arial" pitchFamily="34" charset="0"/>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200" b="1" dirty="0">
                        <a:solidFill>
                          <a:srgbClr val="4E2916"/>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4E2916"/>
                          </a:solidFill>
                          <a:latin typeface="Arial" pitchFamily="34" charset="0"/>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12377">
                <a:tc>
                  <a:txBody>
                    <a:bodyPr/>
                    <a:lstStyle/>
                    <a:p>
                      <a:r>
                        <a:rPr lang="en-ZA" sz="1200" b="1" dirty="0">
                          <a:solidFill>
                            <a:srgbClr val="4E2916"/>
                          </a:solidFill>
                          <a:latin typeface="Arial" pitchFamily="34" charset="0"/>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200" b="1" dirty="0">
                        <a:solidFill>
                          <a:srgbClr val="4E2916"/>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4E2916"/>
                          </a:solidFill>
                          <a:latin typeface="Arial" pitchFamily="34" charset="0"/>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b="1" dirty="0">
                          <a:solidFill>
                            <a:srgbClr val="4E2916"/>
                          </a:solidFill>
                          <a:latin typeface="Arial" pitchFamily="34" charset="0"/>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ZA" sz="1200" b="1" dirty="0">
                        <a:solidFill>
                          <a:srgbClr val="4E2916"/>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b="1" dirty="0">
                          <a:solidFill>
                            <a:srgbClr val="4E2916"/>
                          </a:solidFill>
                          <a:latin typeface="Arial" pitchFamily="34" charset="0"/>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57196">
                <a:tc>
                  <a:txBody>
                    <a:bodyPr/>
                    <a:lstStyle/>
                    <a:p>
                      <a:pPr algn="ctr"/>
                      <a:endParaRPr lang="en-ZA" sz="1200" b="1"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ZA" sz="1200" b="1"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ZA" sz="1200" b="0" dirty="0">
                          <a:solidFill>
                            <a:schemeClr val="tx1"/>
                          </a:solidFill>
                          <a:latin typeface="Arial" pitchFamily="34" charset="0"/>
                          <a:cs typeface="Arial" pitchFamily="34" charset="0"/>
                        </a:rPr>
                        <a:t>What do I </a:t>
                      </a:r>
                    </a:p>
                    <a:p>
                      <a:pPr marL="0" marR="0" indent="0" algn="ctr" defTabSz="457200" rtl="0" eaLnBrk="1" fontAlgn="auto" latinLnBrk="0" hangingPunct="1">
                        <a:lnSpc>
                          <a:spcPct val="100000"/>
                        </a:lnSpc>
                        <a:spcBef>
                          <a:spcPts val="0"/>
                        </a:spcBef>
                        <a:spcAft>
                          <a:spcPts val="0"/>
                        </a:spcAft>
                        <a:buClrTx/>
                        <a:buSzTx/>
                        <a:buFontTx/>
                        <a:buNone/>
                        <a:tabLst/>
                        <a:defRPr/>
                      </a:pPr>
                      <a:r>
                        <a:rPr lang="en-ZA" sz="1200" b="0" dirty="0">
                          <a:solidFill>
                            <a:schemeClr val="tx1"/>
                          </a:solidFill>
                          <a:latin typeface="Arial" pitchFamily="34" charset="0"/>
                          <a:cs typeface="Arial" pitchFamily="34" charset="0"/>
                        </a:rPr>
                        <a:t>give them</a:t>
                      </a:r>
                      <a:r>
                        <a:rPr lang="en-ZA" sz="1200" b="0" baseline="0" dirty="0">
                          <a:solidFill>
                            <a:schemeClr val="tx1"/>
                          </a:solidFill>
                          <a:latin typeface="Arial" pitchFamily="34" charset="0"/>
                          <a:cs typeface="Arial" pitchFamily="34" charset="0"/>
                        </a:rPr>
                        <a:t>?</a:t>
                      </a:r>
                      <a:endParaRPr lang="en-ZA" sz="1200" b="0" dirty="0">
                        <a:solidFill>
                          <a:schemeClr val="tx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ZA" sz="1200" b="1"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ZA" sz="1200" b="1"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ZA" sz="1200" b="0" dirty="0">
                          <a:solidFill>
                            <a:schemeClr val="tx1"/>
                          </a:solidFill>
                          <a:latin typeface="Arial" pitchFamily="34" charset="0"/>
                          <a:cs typeface="Arial" pitchFamily="34" charset="0"/>
                        </a:rPr>
                        <a:t>What do I</a:t>
                      </a:r>
                      <a:r>
                        <a:rPr lang="en-ZA" sz="1200" b="0" baseline="0" dirty="0">
                          <a:solidFill>
                            <a:schemeClr val="tx1"/>
                          </a:solidFill>
                          <a:latin typeface="Arial" pitchFamily="34" charset="0"/>
                          <a:cs typeface="Arial" pitchFamily="34" charset="0"/>
                        </a:rPr>
                        <a:t> </a:t>
                      </a:r>
                    </a:p>
                    <a:p>
                      <a:pPr marL="0" marR="0" indent="0" algn="ctr" defTabSz="457200" rtl="0" eaLnBrk="1" fontAlgn="auto" latinLnBrk="0" hangingPunct="1">
                        <a:lnSpc>
                          <a:spcPct val="100000"/>
                        </a:lnSpc>
                        <a:spcBef>
                          <a:spcPts val="0"/>
                        </a:spcBef>
                        <a:spcAft>
                          <a:spcPts val="0"/>
                        </a:spcAft>
                        <a:buClrTx/>
                        <a:buSzTx/>
                        <a:buFontTx/>
                        <a:buNone/>
                        <a:tabLst/>
                        <a:defRPr/>
                      </a:pPr>
                      <a:r>
                        <a:rPr lang="en-ZA" sz="1200" b="0" baseline="0" dirty="0">
                          <a:solidFill>
                            <a:schemeClr val="tx1"/>
                          </a:solidFill>
                          <a:latin typeface="Arial" pitchFamily="34" charset="0"/>
                          <a:cs typeface="Arial" pitchFamily="34" charset="0"/>
                        </a:rPr>
                        <a:t>Give to them?</a:t>
                      </a:r>
                      <a:endParaRPr lang="en-ZA" sz="1200" b="0" dirty="0">
                        <a:solidFill>
                          <a:schemeClr val="tx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graphicFrame>
        <p:nvGraphicFramePr>
          <p:cNvPr id="25" name="Table 24"/>
          <p:cNvGraphicFramePr>
            <a:graphicFrameLocks noGrp="1"/>
          </p:cNvGraphicFramePr>
          <p:nvPr>
            <p:extLst>
              <p:ext uri="{D42A27DB-BD31-4B8C-83A1-F6EECF244321}">
                <p14:modId xmlns:p14="http://schemas.microsoft.com/office/powerpoint/2010/main" val="456536019"/>
              </p:ext>
            </p:extLst>
          </p:nvPr>
        </p:nvGraphicFramePr>
        <p:xfrm>
          <a:off x="502544" y="4023293"/>
          <a:ext cx="8770936" cy="2209799"/>
        </p:xfrm>
        <a:graphic>
          <a:graphicData uri="http://schemas.openxmlformats.org/drawingml/2006/table">
            <a:tbl>
              <a:tblPr firstRow="1" bandRow="1">
                <a:tableStyleId>{5C22544A-7EE6-4342-B048-85BDC9FD1C3A}</a:tableStyleId>
              </a:tblPr>
              <a:tblGrid>
                <a:gridCol w="1833275">
                  <a:extLst>
                    <a:ext uri="{9D8B030D-6E8A-4147-A177-3AD203B41FA5}">
                      <a16:colId xmlns:a16="http://schemas.microsoft.com/office/drawing/2014/main" val="20000"/>
                    </a:ext>
                  </a:extLst>
                </a:gridCol>
                <a:gridCol w="674336">
                  <a:extLst>
                    <a:ext uri="{9D8B030D-6E8A-4147-A177-3AD203B41FA5}">
                      <a16:colId xmlns:a16="http://schemas.microsoft.com/office/drawing/2014/main" val="20001"/>
                    </a:ext>
                  </a:extLst>
                </a:gridCol>
                <a:gridCol w="1877857">
                  <a:extLst>
                    <a:ext uri="{9D8B030D-6E8A-4147-A177-3AD203B41FA5}">
                      <a16:colId xmlns:a16="http://schemas.microsoft.com/office/drawing/2014/main" val="20002"/>
                    </a:ext>
                  </a:extLst>
                </a:gridCol>
                <a:gridCol w="1848136">
                  <a:extLst>
                    <a:ext uri="{9D8B030D-6E8A-4147-A177-3AD203B41FA5}">
                      <a16:colId xmlns:a16="http://schemas.microsoft.com/office/drawing/2014/main" val="20003"/>
                    </a:ext>
                  </a:extLst>
                </a:gridCol>
                <a:gridCol w="674336">
                  <a:extLst>
                    <a:ext uri="{9D8B030D-6E8A-4147-A177-3AD203B41FA5}">
                      <a16:colId xmlns:a16="http://schemas.microsoft.com/office/drawing/2014/main" val="20004"/>
                    </a:ext>
                  </a:extLst>
                </a:gridCol>
                <a:gridCol w="1862996">
                  <a:extLst>
                    <a:ext uri="{9D8B030D-6E8A-4147-A177-3AD203B41FA5}">
                      <a16:colId xmlns:a16="http://schemas.microsoft.com/office/drawing/2014/main" val="20005"/>
                    </a:ext>
                  </a:extLst>
                </a:gridCol>
              </a:tblGrid>
              <a:tr h="515472">
                <a:tc>
                  <a:txBody>
                    <a:bodyPr/>
                    <a:lstStyle/>
                    <a:p>
                      <a:pPr marL="0" indent="0" algn="ctr">
                        <a:buNone/>
                      </a:pPr>
                      <a:r>
                        <a:rPr lang="en-ZA" sz="1200" b="0" dirty="0">
                          <a:solidFill>
                            <a:schemeClr val="tx1"/>
                          </a:solidFill>
                          <a:latin typeface="Arial" pitchFamily="34" charset="0"/>
                          <a:cs typeface="Arial" pitchFamily="34" charset="0"/>
                        </a:rPr>
                        <a:t>What do I </a:t>
                      </a:r>
                    </a:p>
                    <a:p>
                      <a:pPr marL="0" indent="0" algn="ctr">
                        <a:buNone/>
                      </a:pPr>
                      <a:r>
                        <a:rPr lang="en-ZA" sz="1200" b="0" dirty="0">
                          <a:solidFill>
                            <a:schemeClr val="tx1"/>
                          </a:solidFill>
                          <a:latin typeface="Arial" pitchFamily="34" charset="0"/>
                          <a:cs typeface="Arial" pitchFamily="34" charset="0"/>
                        </a:rPr>
                        <a:t>get from them?</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buNone/>
                      </a:pPr>
                      <a:endParaRPr lang="en-ZA" sz="1200" b="0"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buNone/>
                      </a:pPr>
                      <a:endParaRPr lang="en-ZA" sz="1200" b="0"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ZA" sz="1200" b="0" dirty="0">
                          <a:solidFill>
                            <a:schemeClr val="tx1"/>
                          </a:solidFill>
                          <a:latin typeface="Arial" pitchFamily="34" charset="0"/>
                          <a:cs typeface="Arial" pitchFamily="34" charset="0"/>
                        </a:rPr>
                        <a:t>What do I </a:t>
                      </a:r>
                    </a:p>
                    <a:p>
                      <a:pPr algn="ctr"/>
                      <a:r>
                        <a:rPr lang="en-ZA" sz="1200" b="0" dirty="0">
                          <a:solidFill>
                            <a:schemeClr val="tx1"/>
                          </a:solidFill>
                          <a:latin typeface="Arial" pitchFamily="34" charset="0"/>
                          <a:cs typeface="Arial" pitchFamily="34" charset="0"/>
                        </a:rPr>
                        <a:t>get from them</a:t>
                      </a:r>
                      <a:r>
                        <a:rPr lang="en-ZA" sz="1200" b="0" baseline="0" dirty="0">
                          <a:solidFill>
                            <a:schemeClr val="tx1"/>
                          </a:solidFill>
                          <a:latin typeface="Arial" pitchFamily="34" charset="0"/>
                          <a:cs typeface="Arial" pitchFamily="34" charset="0"/>
                        </a:rPr>
                        <a:t>?</a:t>
                      </a:r>
                      <a:endParaRPr lang="en-ZA" sz="1200" b="0" dirty="0">
                        <a:solidFill>
                          <a:schemeClr val="tx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ZA" sz="1200" b="0"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ZA" sz="1200" b="0"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412377">
                <a:tc>
                  <a:txBody>
                    <a:bodyPr/>
                    <a:lstStyle/>
                    <a:p>
                      <a:r>
                        <a:rPr lang="en-ZA" sz="1200" b="0" dirty="0">
                          <a:solidFill>
                            <a:srgbClr val="4E2916"/>
                          </a:solidFill>
                          <a:latin typeface="Arial" pitchFamily="34" charset="0"/>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200" b="0" dirty="0">
                        <a:solidFill>
                          <a:srgbClr val="4E2916"/>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0" dirty="0">
                          <a:solidFill>
                            <a:srgbClr val="4E2916"/>
                          </a:solidFill>
                          <a:latin typeface="Arial" pitchFamily="34" charset="0"/>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0" i="0" dirty="0">
                          <a:solidFill>
                            <a:srgbClr val="4E2916"/>
                          </a:solidFill>
                          <a:latin typeface="Arial" pitchFamily="34" charset="0"/>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200" b="0" i="0" dirty="0">
                        <a:solidFill>
                          <a:srgbClr val="4E2916"/>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0" i="0" dirty="0">
                          <a:solidFill>
                            <a:srgbClr val="4E2916"/>
                          </a:solidFill>
                          <a:latin typeface="Arial" pitchFamily="34" charset="0"/>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12377">
                <a:tc>
                  <a:txBody>
                    <a:bodyPr/>
                    <a:lstStyle/>
                    <a:p>
                      <a:r>
                        <a:rPr lang="en-ZA" sz="1200" b="0" dirty="0">
                          <a:solidFill>
                            <a:srgbClr val="4E2916"/>
                          </a:solidFill>
                          <a:latin typeface="Arial" pitchFamily="34" charset="0"/>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200" b="0" dirty="0">
                        <a:solidFill>
                          <a:srgbClr val="4E2916"/>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0" dirty="0">
                          <a:solidFill>
                            <a:srgbClr val="4E2916"/>
                          </a:solidFill>
                          <a:latin typeface="Arial" pitchFamily="34" charset="0"/>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0" dirty="0">
                          <a:solidFill>
                            <a:srgbClr val="4E2916"/>
                          </a:solidFill>
                          <a:latin typeface="Arial" pitchFamily="34" charset="0"/>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200" b="0" dirty="0">
                        <a:solidFill>
                          <a:srgbClr val="4E2916"/>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0" dirty="0">
                          <a:solidFill>
                            <a:srgbClr val="4E2916"/>
                          </a:solidFill>
                          <a:latin typeface="Arial" pitchFamily="34" charset="0"/>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12377">
                <a:tc>
                  <a:txBody>
                    <a:bodyPr/>
                    <a:lstStyle/>
                    <a:p>
                      <a:r>
                        <a:rPr lang="en-ZA" sz="1200" b="0" dirty="0">
                          <a:solidFill>
                            <a:srgbClr val="4E2916"/>
                          </a:solidFill>
                          <a:latin typeface="Arial" pitchFamily="34" charset="0"/>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200" b="0" dirty="0">
                        <a:solidFill>
                          <a:srgbClr val="4E2916"/>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0" dirty="0">
                          <a:solidFill>
                            <a:srgbClr val="4E2916"/>
                          </a:solidFill>
                          <a:latin typeface="Arial" pitchFamily="34" charset="0"/>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b="0" dirty="0">
                          <a:solidFill>
                            <a:srgbClr val="4E2916"/>
                          </a:solidFill>
                          <a:latin typeface="Arial" pitchFamily="34" charset="0"/>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ZA" sz="1200" b="0" dirty="0">
                        <a:solidFill>
                          <a:srgbClr val="4E2916"/>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b="0" dirty="0">
                          <a:solidFill>
                            <a:srgbClr val="4E2916"/>
                          </a:solidFill>
                          <a:latin typeface="Arial" pitchFamily="34" charset="0"/>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57196">
                <a:tc>
                  <a:txBody>
                    <a:bodyPr/>
                    <a:lstStyle/>
                    <a:p>
                      <a:pPr algn="ctr"/>
                      <a:endParaRPr lang="en-ZA" sz="1200" b="0"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ZA" sz="1200" b="0"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ZA" sz="1200" b="0" dirty="0">
                          <a:solidFill>
                            <a:schemeClr val="tx1"/>
                          </a:solidFill>
                          <a:latin typeface="Arial" pitchFamily="34" charset="0"/>
                          <a:cs typeface="Arial" pitchFamily="34" charset="0"/>
                        </a:rPr>
                        <a:t>What do I</a:t>
                      </a:r>
                      <a:r>
                        <a:rPr lang="en-ZA" sz="1200" b="0" baseline="0" dirty="0">
                          <a:solidFill>
                            <a:schemeClr val="tx1"/>
                          </a:solidFill>
                          <a:latin typeface="Arial" pitchFamily="34" charset="0"/>
                          <a:cs typeface="Arial" pitchFamily="34" charset="0"/>
                        </a:rPr>
                        <a:t> </a:t>
                      </a:r>
                    </a:p>
                    <a:p>
                      <a:pPr marL="0" marR="0" indent="0" algn="ctr" defTabSz="457200" rtl="0" eaLnBrk="1" fontAlgn="auto" latinLnBrk="0" hangingPunct="1">
                        <a:lnSpc>
                          <a:spcPct val="100000"/>
                        </a:lnSpc>
                        <a:spcBef>
                          <a:spcPts val="0"/>
                        </a:spcBef>
                        <a:spcAft>
                          <a:spcPts val="0"/>
                        </a:spcAft>
                        <a:buClrTx/>
                        <a:buSzTx/>
                        <a:buFontTx/>
                        <a:buNone/>
                        <a:tabLst/>
                        <a:defRPr/>
                      </a:pPr>
                      <a:r>
                        <a:rPr lang="en-ZA" sz="1200" b="0" baseline="0" dirty="0">
                          <a:solidFill>
                            <a:schemeClr val="tx1"/>
                          </a:solidFill>
                          <a:latin typeface="Arial" pitchFamily="34" charset="0"/>
                          <a:cs typeface="Arial" pitchFamily="34" charset="0"/>
                        </a:rPr>
                        <a:t>give to them?</a:t>
                      </a:r>
                      <a:endParaRPr lang="en-ZA" sz="1200" b="0" dirty="0">
                        <a:solidFill>
                          <a:schemeClr val="tx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ZA" sz="1200" b="0"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ZA" sz="1200" b="0"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ZA" sz="1200" b="0" dirty="0">
                          <a:solidFill>
                            <a:schemeClr val="tx1"/>
                          </a:solidFill>
                          <a:latin typeface="Arial" pitchFamily="34" charset="0"/>
                          <a:cs typeface="Arial" pitchFamily="34" charset="0"/>
                        </a:rPr>
                        <a:t>What do I</a:t>
                      </a:r>
                      <a:endParaRPr lang="en-ZA" sz="1200" b="0" baseline="0" dirty="0">
                        <a:solidFill>
                          <a:schemeClr val="tx1"/>
                        </a:solidFill>
                        <a:latin typeface="Arial" pitchFamily="34" charset="0"/>
                        <a:cs typeface="Arial" pitchFamily="34" charset="0"/>
                      </a:endParaRPr>
                    </a:p>
                    <a:p>
                      <a:pPr marL="0" marR="0" indent="0" algn="ctr" defTabSz="457200" rtl="0" eaLnBrk="1" fontAlgn="auto" latinLnBrk="0" hangingPunct="1">
                        <a:lnSpc>
                          <a:spcPct val="100000"/>
                        </a:lnSpc>
                        <a:spcBef>
                          <a:spcPts val="0"/>
                        </a:spcBef>
                        <a:spcAft>
                          <a:spcPts val="0"/>
                        </a:spcAft>
                        <a:buClrTx/>
                        <a:buSzTx/>
                        <a:buFontTx/>
                        <a:buNone/>
                        <a:tabLst/>
                        <a:defRPr/>
                      </a:pPr>
                      <a:r>
                        <a:rPr lang="en-ZA" sz="1200" b="0" baseline="0" dirty="0">
                          <a:solidFill>
                            <a:schemeClr val="tx1"/>
                          </a:solidFill>
                          <a:latin typeface="Arial" pitchFamily="34" charset="0"/>
                          <a:cs typeface="Arial" pitchFamily="34" charset="0"/>
                        </a:rPr>
                        <a:t>give to them?</a:t>
                      </a:r>
                      <a:endParaRPr lang="en-ZA" sz="1200" b="0" dirty="0">
                        <a:solidFill>
                          <a:schemeClr val="tx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sp>
        <p:nvSpPr>
          <p:cNvPr id="26" name="Oval 25"/>
          <p:cNvSpPr/>
          <p:nvPr/>
        </p:nvSpPr>
        <p:spPr>
          <a:xfrm>
            <a:off x="2210626" y="836712"/>
            <a:ext cx="904206" cy="847972"/>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400" dirty="0">
              <a:solidFill>
                <a:srgbClr val="000000"/>
              </a:solidFill>
              <a:latin typeface="Arial" panose="020B0604020202020204" pitchFamily="34" charset="0"/>
              <a:cs typeface="Arial" panose="020B0604020202020204" pitchFamily="34" charset="0"/>
            </a:endParaRPr>
          </a:p>
        </p:txBody>
      </p:sp>
      <p:sp>
        <p:nvSpPr>
          <p:cNvPr id="27" name="Oval 26"/>
          <p:cNvSpPr/>
          <p:nvPr/>
        </p:nvSpPr>
        <p:spPr>
          <a:xfrm>
            <a:off x="2210626" y="2553570"/>
            <a:ext cx="904206" cy="847971"/>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ts val="1800"/>
              </a:lnSpc>
              <a:defRPr/>
            </a:pPr>
            <a:r>
              <a:rPr lang="en-ZA" sz="1400" dirty="0">
                <a:solidFill>
                  <a:srgbClr val="000000"/>
                </a:solidFill>
                <a:latin typeface="Arial" panose="020B0604020202020204" pitchFamily="34" charset="0"/>
                <a:cs typeface="Arial" panose="020B0604020202020204" pitchFamily="34" charset="0"/>
              </a:rPr>
              <a:t>Me</a:t>
            </a:r>
          </a:p>
        </p:txBody>
      </p:sp>
      <p:cxnSp>
        <p:nvCxnSpPr>
          <p:cNvPr id="28" name="Straight Arrow Connector 27"/>
          <p:cNvCxnSpPr>
            <a:stCxn id="27" idx="1"/>
            <a:endCxn id="26" idx="3"/>
          </p:cNvCxnSpPr>
          <p:nvPr/>
        </p:nvCxnSpPr>
        <p:spPr>
          <a:xfrm flipV="1">
            <a:off x="2343044" y="1560501"/>
            <a:ext cx="0" cy="1117251"/>
          </a:xfrm>
          <a:prstGeom prst="straightConnector1">
            <a:avLst/>
          </a:prstGeom>
          <a:solidFill>
            <a:schemeClr val="bg1"/>
          </a:solidFill>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27" idx="7"/>
            <a:endCxn id="26" idx="5"/>
          </p:cNvCxnSpPr>
          <p:nvPr/>
        </p:nvCxnSpPr>
        <p:spPr>
          <a:xfrm flipV="1">
            <a:off x="2982414" y="1560501"/>
            <a:ext cx="0" cy="1117251"/>
          </a:xfrm>
          <a:prstGeom prst="straightConnector1">
            <a:avLst/>
          </a:prstGeom>
          <a:solidFill>
            <a:schemeClr val="bg1"/>
          </a:solidFill>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0" name="Oval 29"/>
          <p:cNvSpPr/>
          <p:nvPr/>
        </p:nvSpPr>
        <p:spPr>
          <a:xfrm>
            <a:off x="6623224" y="836712"/>
            <a:ext cx="904206" cy="847972"/>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400" dirty="0">
              <a:solidFill>
                <a:srgbClr val="000000"/>
              </a:solidFill>
              <a:latin typeface="Arial" panose="020B0604020202020204" pitchFamily="34" charset="0"/>
              <a:cs typeface="Arial" panose="020B0604020202020204" pitchFamily="34" charset="0"/>
            </a:endParaRPr>
          </a:p>
        </p:txBody>
      </p:sp>
      <p:sp>
        <p:nvSpPr>
          <p:cNvPr id="31" name="Oval 30"/>
          <p:cNvSpPr/>
          <p:nvPr/>
        </p:nvSpPr>
        <p:spPr>
          <a:xfrm>
            <a:off x="6623224" y="2553570"/>
            <a:ext cx="904206" cy="847971"/>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ts val="1800"/>
              </a:lnSpc>
              <a:defRPr/>
            </a:pPr>
            <a:r>
              <a:rPr lang="en-ZA" sz="1400" dirty="0">
                <a:solidFill>
                  <a:srgbClr val="000000"/>
                </a:solidFill>
                <a:latin typeface="Arial" panose="020B0604020202020204" pitchFamily="34" charset="0"/>
                <a:cs typeface="Arial" panose="020B0604020202020204" pitchFamily="34" charset="0"/>
              </a:rPr>
              <a:t>Me</a:t>
            </a:r>
          </a:p>
        </p:txBody>
      </p:sp>
      <p:cxnSp>
        <p:nvCxnSpPr>
          <p:cNvPr id="32" name="Straight Arrow Connector 31"/>
          <p:cNvCxnSpPr>
            <a:stCxn id="31" idx="1"/>
            <a:endCxn id="30" idx="3"/>
          </p:cNvCxnSpPr>
          <p:nvPr/>
        </p:nvCxnSpPr>
        <p:spPr>
          <a:xfrm flipV="1">
            <a:off x="6755642" y="1560501"/>
            <a:ext cx="0" cy="1117251"/>
          </a:xfrm>
          <a:prstGeom prst="straightConnector1">
            <a:avLst/>
          </a:prstGeom>
          <a:solidFill>
            <a:schemeClr val="bg1"/>
          </a:solidFill>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31" idx="7"/>
            <a:endCxn id="30" idx="5"/>
          </p:cNvCxnSpPr>
          <p:nvPr/>
        </p:nvCxnSpPr>
        <p:spPr>
          <a:xfrm flipV="1">
            <a:off x="7395012" y="1560501"/>
            <a:ext cx="0" cy="1117251"/>
          </a:xfrm>
          <a:prstGeom prst="straightConnector1">
            <a:avLst/>
          </a:prstGeom>
          <a:solidFill>
            <a:schemeClr val="bg1"/>
          </a:solidFill>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4" name="Oval 33"/>
          <p:cNvSpPr/>
          <p:nvPr/>
        </p:nvSpPr>
        <p:spPr>
          <a:xfrm>
            <a:off x="2210626" y="3816499"/>
            <a:ext cx="904206" cy="847972"/>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400" dirty="0">
              <a:solidFill>
                <a:srgbClr val="000000"/>
              </a:solidFill>
              <a:latin typeface="Arial" panose="020B0604020202020204" pitchFamily="34" charset="0"/>
              <a:cs typeface="Arial" panose="020B0604020202020204" pitchFamily="34" charset="0"/>
            </a:endParaRPr>
          </a:p>
        </p:txBody>
      </p:sp>
      <p:sp>
        <p:nvSpPr>
          <p:cNvPr id="35" name="Oval 34"/>
          <p:cNvSpPr/>
          <p:nvPr/>
        </p:nvSpPr>
        <p:spPr>
          <a:xfrm>
            <a:off x="2210626" y="5533357"/>
            <a:ext cx="904206" cy="847971"/>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ts val="1800"/>
              </a:lnSpc>
              <a:defRPr/>
            </a:pPr>
            <a:r>
              <a:rPr lang="en-ZA" sz="1400" dirty="0">
                <a:solidFill>
                  <a:srgbClr val="000000"/>
                </a:solidFill>
                <a:latin typeface="Arial" panose="020B0604020202020204" pitchFamily="34" charset="0"/>
                <a:cs typeface="Arial" panose="020B0604020202020204" pitchFamily="34" charset="0"/>
              </a:rPr>
              <a:t>Me</a:t>
            </a:r>
          </a:p>
        </p:txBody>
      </p:sp>
      <p:cxnSp>
        <p:nvCxnSpPr>
          <p:cNvPr id="36" name="Straight Arrow Connector 35"/>
          <p:cNvCxnSpPr>
            <a:stCxn id="35" idx="1"/>
            <a:endCxn id="34" idx="3"/>
          </p:cNvCxnSpPr>
          <p:nvPr/>
        </p:nvCxnSpPr>
        <p:spPr>
          <a:xfrm flipV="1">
            <a:off x="2343044" y="4540288"/>
            <a:ext cx="0" cy="1117251"/>
          </a:xfrm>
          <a:prstGeom prst="straightConnector1">
            <a:avLst/>
          </a:prstGeom>
          <a:solidFill>
            <a:schemeClr val="bg1"/>
          </a:solidFill>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35" idx="7"/>
            <a:endCxn id="34" idx="5"/>
          </p:cNvCxnSpPr>
          <p:nvPr/>
        </p:nvCxnSpPr>
        <p:spPr>
          <a:xfrm flipV="1">
            <a:off x="2982414" y="4540288"/>
            <a:ext cx="0" cy="1117251"/>
          </a:xfrm>
          <a:prstGeom prst="straightConnector1">
            <a:avLst/>
          </a:prstGeom>
          <a:solidFill>
            <a:schemeClr val="bg1"/>
          </a:solidFill>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8" name="Oval 37"/>
          <p:cNvSpPr/>
          <p:nvPr/>
        </p:nvSpPr>
        <p:spPr>
          <a:xfrm>
            <a:off x="6623224" y="3816499"/>
            <a:ext cx="904206" cy="847972"/>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400" dirty="0">
              <a:solidFill>
                <a:srgbClr val="000000"/>
              </a:solidFill>
              <a:latin typeface="Arial" panose="020B0604020202020204" pitchFamily="34" charset="0"/>
              <a:cs typeface="Arial" panose="020B0604020202020204" pitchFamily="34" charset="0"/>
            </a:endParaRPr>
          </a:p>
        </p:txBody>
      </p:sp>
      <p:sp>
        <p:nvSpPr>
          <p:cNvPr id="39" name="Oval 38"/>
          <p:cNvSpPr/>
          <p:nvPr/>
        </p:nvSpPr>
        <p:spPr>
          <a:xfrm>
            <a:off x="6623224" y="5533357"/>
            <a:ext cx="904206" cy="847971"/>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ts val="1800"/>
              </a:lnSpc>
              <a:defRPr/>
            </a:pPr>
            <a:r>
              <a:rPr lang="en-ZA" sz="1400" dirty="0">
                <a:solidFill>
                  <a:srgbClr val="000000"/>
                </a:solidFill>
                <a:latin typeface="Arial" panose="020B0604020202020204" pitchFamily="34" charset="0"/>
                <a:cs typeface="Arial" panose="020B0604020202020204" pitchFamily="34" charset="0"/>
              </a:rPr>
              <a:t>Me</a:t>
            </a:r>
          </a:p>
        </p:txBody>
      </p:sp>
      <p:cxnSp>
        <p:nvCxnSpPr>
          <p:cNvPr id="40" name="Straight Arrow Connector 39"/>
          <p:cNvCxnSpPr>
            <a:stCxn id="39" idx="1"/>
            <a:endCxn id="38" idx="3"/>
          </p:cNvCxnSpPr>
          <p:nvPr/>
        </p:nvCxnSpPr>
        <p:spPr>
          <a:xfrm flipV="1">
            <a:off x="6755642" y="4540288"/>
            <a:ext cx="0" cy="1117251"/>
          </a:xfrm>
          <a:prstGeom prst="straightConnector1">
            <a:avLst/>
          </a:prstGeom>
          <a:solidFill>
            <a:schemeClr val="bg1"/>
          </a:solidFill>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39" idx="7"/>
            <a:endCxn id="38" idx="5"/>
          </p:cNvCxnSpPr>
          <p:nvPr/>
        </p:nvCxnSpPr>
        <p:spPr>
          <a:xfrm flipV="1">
            <a:off x="7395012" y="4540288"/>
            <a:ext cx="0" cy="1117251"/>
          </a:xfrm>
          <a:prstGeom prst="straightConnector1">
            <a:avLst/>
          </a:prstGeom>
          <a:solidFill>
            <a:schemeClr val="bg1"/>
          </a:solidFill>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21" name="Picture 20" descr="Logo&#10;&#10;Description automatically generated">
            <a:extLst>
              <a:ext uri="{FF2B5EF4-FFF2-40B4-BE49-F238E27FC236}">
                <a16:creationId xmlns:a16="http://schemas.microsoft.com/office/drawing/2014/main" id="{A8899805-F199-0E49-02CB-116AB6131A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5748" y="176808"/>
            <a:ext cx="443880" cy="443880"/>
          </a:xfrm>
          <a:prstGeom prst="rect">
            <a:avLst/>
          </a:prstGeom>
        </p:spPr>
      </p:pic>
    </p:spTree>
    <p:extLst>
      <p:ext uri="{BB962C8B-B14F-4D97-AF65-F5344CB8AC3E}">
        <p14:creationId xmlns:p14="http://schemas.microsoft.com/office/powerpoint/2010/main" val="2535315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30" grpId="0" animBg="1"/>
      <p:bldP spid="31" grpId="0" animBg="1"/>
      <p:bldP spid="34" grpId="0" animBg="1"/>
      <p:bldP spid="35" grpId="0" animBg="1"/>
      <p:bldP spid="38" grpId="0" animBg="1"/>
      <p:bldP spid="3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78" y="0"/>
            <a:ext cx="9906000" cy="7647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What is our relationship like?</a:t>
            </a:r>
          </a:p>
        </p:txBody>
      </p:sp>
      <p:graphicFrame>
        <p:nvGraphicFramePr>
          <p:cNvPr id="24" name="Table 23"/>
          <p:cNvGraphicFramePr>
            <a:graphicFrameLocks noGrp="1"/>
          </p:cNvGraphicFramePr>
          <p:nvPr/>
        </p:nvGraphicFramePr>
        <p:xfrm>
          <a:off x="502544" y="1052736"/>
          <a:ext cx="8770936" cy="2209799"/>
        </p:xfrm>
        <a:graphic>
          <a:graphicData uri="http://schemas.openxmlformats.org/drawingml/2006/table">
            <a:tbl>
              <a:tblPr firstRow="1" bandRow="1">
                <a:tableStyleId>{5C22544A-7EE6-4342-B048-85BDC9FD1C3A}</a:tableStyleId>
              </a:tblPr>
              <a:tblGrid>
                <a:gridCol w="1833275">
                  <a:extLst>
                    <a:ext uri="{9D8B030D-6E8A-4147-A177-3AD203B41FA5}">
                      <a16:colId xmlns:a16="http://schemas.microsoft.com/office/drawing/2014/main" val="20000"/>
                    </a:ext>
                  </a:extLst>
                </a:gridCol>
                <a:gridCol w="674336">
                  <a:extLst>
                    <a:ext uri="{9D8B030D-6E8A-4147-A177-3AD203B41FA5}">
                      <a16:colId xmlns:a16="http://schemas.microsoft.com/office/drawing/2014/main" val="20001"/>
                    </a:ext>
                  </a:extLst>
                </a:gridCol>
                <a:gridCol w="1877857">
                  <a:extLst>
                    <a:ext uri="{9D8B030D-6E8A-4147-A177-3AD203B41FA5}">
                      <a16:colId xmlns:a16="http://schemas.microsoft.com/office/drawing/2014/main" val="20002"/>
                    </a:ext>
                  </a:extLst>
                </a:gridCol>
                <a:gridCol w="1848136">
                  <a:extLst>
                    <a:ext uri="{9D8B030D-6E8A-4147-A177-3AD203B41FA5}">
                      <a16:colId xmlns:a16="http://schemas.microsoft.com/office/drawing/2014/main" val="20003"/>
                    </a:ext>
                  </a:extLst>
                </a:gridCol>
                <a:gridCol w="674336">
                  <a:extLst>
                    <a:ext uri="{9D8B030D-6E8A-4147-A177-3AD203B41FA5}">
                      <a16:colId xmlns:a16="http://schemas.microsoft.com/office/drawing/2014/main" val="20004"/>
                    </a:ext>
                  </a:extLst>
                </a:gridCol>
                <a:gridCol w="1862996">
                  <a:extLst>
                    <a:ext uri="{9D8B030D-6E8A-4147-A177-3AD203B41FA5}">
                      <a16:colId xmlns:a16="http://schemas.microsoft.com/office/drawing/2014/main" val="20005"/>
                    </a:ext>
                  </a:extLst>
                </a:gridCol>
              </a:tblGrid>
              <a:tr h="515472">
                <a:tc>
                  <a:txBody>
                    <a:bodyPr/>
                    <a:lstStyle/>
                    <a:p>
                      <a:pPr marL="0" indent="0" algn="ctr">
                        <a:buNone/>
                      </a:pPr>
                      <a:r>
                        <a:rPr lang="en-ZA" sz="1200" b="0" dirty="0">
                          <a:solidFill>
                            <a:schemeClr val="tx1"/>
                          </a:solidFill>
                          <a:latin typeface="Arial" pitchFamily="34" charset="0"/>
                          <a:cs typeface="Arial" pitchFamily="34" charset="0"/>
                        </a:rPr>
                        <a:t>What do I</a:t>
                      </a:r>
                      <a:r>
                        <a:rPr lang="en-ZA" sz="1200" b="0" baseline="0" dirty="0">
                          <a:solidFill>
                            <a:schemeClr val="tx1"/>
                          </a:solidFill>
                          <a:latin typeface="Arial" pitchFamily="34" charset="0"/>
                          <a:cs typeface="Arial" pitchFamily="34" charset="0"/>
                        </a:rPr>
                        <a:t> </a:t>
                      </a:r>
                      <a:r>
                        <a:rPr lang="en-ZA" sz="1200" b="0" dirty="0">
                          <a:solidFill>
                            <a:schemeClr val="tx1"/>
                          </a:solidFill>
                          <a:latin typeface="Arial" pitchFamily="34" charset="0"/>
                          <a:cs typeface="Arial" pitchFamily="34" charset="0"/>
                        </a:rPr>
                        <a:t>get </a:t>
                      </a:r>
                    </a:p>
                    <a:p>
                      <a:pPr marL="0" indent="0" algn="ctr">
                        <a:buNone/>
                      </a:pPr>
                      <a:r>
                        <a:rPr lang="en-ZA" sz="1200" b="0" dirty="0">
                          <a:solidFill>
                            <a:schemeClr val="tx1"/>
                          </a:solidFill>
                          <a:latin typeface="Arial" pitchFamily="34" charset="0"/>
                          <a:cs typeface="Arial" pitchFamily="34" charset="0"/>
                        </a:rPr>
                        <a:t>from them?</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buNone/>
                      </a:pPr>
                      <a:endParaRPr lang="en-ZA" sz="1200" b="1"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buNone/>
                      </a:pPr>
                      <a:endParaRPr lang="en-ZA" sz="1200" b="1"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ZA" sz="1200" b="0" dirty="0">
                          <a:solidFill>
                            <a:schemeClr val="tx1"/>
                          </a:solidFill>
                          <a:latin typeface="Arial" pitchFamily="34" charset="0"/>
                          <a:cs typeface="Arial" pitchFamily="34" charset="0"/>
                        </a:rPr>
                        <a:t>What do</a:t>
                      </a:r>
                      <a:r>
                        <a:rPr lang="en-ZA" sz="1200" b="0" baseline="0" dirty="0">
                          <a:solidFill>
                            <a:schemeClr val="tx1"/>
                          </a:solidFill>
                          <a:latin typeface="Arial" pitchFamily="34" charset="0"/>
                          <a:cs typeface="Arial" pitchFamily="34" charset="0"/>
                        </a:rPr>
                        <a:t> I </a:t>
                      </a:r>
                    </a:p>
                    <a:p>
                      <a:pPr algn="ctr"/>
                      <a:r>
                        <a:rPr lang="en-ZA" sz="1200" b="0" dirty="0">
                          <a:solidFill>
                            <a:schemeClr val="tx1"/>
                          </a:solidFill>
                          <a:latin typeface="Arial" pitchFamily="34" charset="0"/>
                          <a:cs typeface="Arial" pitchFamily="34" charset="0"/>
                        </a:rPr>
                        <a:t>Get from them</a:t>
                      </a:r>
                      <a:r>
                        <a:rPr lang="en-ZA" sz="1200" b="0" baseline="0" dirty="0">
                          <a:solidFill>
                            <a:schemeClr val="tx1"/>
                          </a:solidFill>
                          <a:latin typeface="Arial" pitchFamily="34" charset="0"/>
                          <a:cs typeface="Arial" pitchFamily="34" charset="0"/>
                        </a:rPr>
                        <a:t>?</a:t>
                      </a:r>
                      <a:endParaRPr lang="en-ZA" sz="1200" b="0" dirty="0">
                        <a:solidFill>
                          <a:schemeClr val="tx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ZA" sz="1200" b="1"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ZA" sz="1200" b="1"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412377">
                <a:tc>
                  <a:txBody>
                    <a:bodyPr/>
                    <a:lstStyle/>
                    <a:p>
                      <a:r>
                        <a:rPr lang="en-ZA" sz="1200" b="1" dirty="0">
                          <a:solidFill>
                            <a:srgbClr val="4E2916"/>
                          </a:solidFill>
                          <a:latin typeface="Arial" pitchFamily="34" charset="0"/>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200" b="1" dirty="0">
                        <a:solidFill>
                          <a:srgbClr val="4E2916"/>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4E2916"/>
                          </a:solidFill>
                          <a:latin typeface="Arial" pitchFamily="34" charset="0"/>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i="0" dirty="0">
                          <a:solidFill>
                            <a:srgbClr val="4E2916"/>
                          </a:solidFill>
                          <a:latin typeface="Arial" pitchFamily="34" charset="0"/>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200" b="1" i="0" dirty="0">
                        <a:solidFill>
                          <a:srgbClr val="4E2916"/>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i="0" dirty="0">
                          <a:solidFill>
                            <a:srgbClr val="4E2916"/>
                          </a:solidFill>
                          <a:latin typeface="Arial" pitchFamily="34" charset="0"/>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12377">
                <a:tc>
                  <a:txBody>
                    <a:bodyPr/>
                    <a:lstStyle/>
                    <a:p>
                      <a:r>
                        <a:rPr lang="en-ZA" sz="1200" b="1" dirty="0">
                          <a:solidFill>
                            <a:srgbClr val="4E2916"/>
                          </a:solidFill>
                          <a:latin typeface="Arial" pitchFamily="34" charset="0"/>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200" b="1" dirty="0">
                        <a:solidFill>
                          <a:srgbClr val="4E2916"/>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4E2916"/>
                          </a:solidFill>
                          <a:latin typeface="Arial" pitchFamily="34" charset="0"/>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4E2916"/>
                          </a:solidFill>
                          <a:latin typeface="Arial" pitchFamily="34" charset="0"/>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200" b="1" dirty="0">
                        <a:solidFill>
                          <a:srgbClr val="4E2916"/>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4E2916"/>
                          </a:solidFill>
                          <a:latin typeface="Arial" pitchFamily="34" charset="0"/>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12377">
                <a:tc>
                  <a:txBody>
                    <a:bodyPr/>
                    <a:lstStyle/>
                    <a:p>
                      <a:r>
                        <a:rPr lang="en-ZA" sz="1200" b="1" dirty="0">
                          <a:solidFill>
                            <a:srgbClr val="4E2916"/>
                          </a:solidFill>
                          <a:latin typeface="Arial" pitchFamily="34" charset="0"/>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200" b="1" dirty="0">
                        <a:solidFill>
                          <a:srgbClr val="4E2916"/>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4E2916"/>
                          </a:solidFill>
                          <a:latin typeface="Arial" pitchFamily="34" charset="0"/>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b="1" dirty="0">
                          <a:solidFill>
                            <a:srgbClr val="4E2916"/>
                          </a:solidFill>
                          <a:latin typeface="Arial" pitchFamily="34" charset="0"/>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ZA" sz="1200" b="1" dirty="0">
                        <a:solidFill>
                          <a:srgbClr val="4E2916"/>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b="1" dirty="0">
                          <a:solidFill>
                            <a:srgbClr val="4E2916"/>
                          </a:solidFill>
                          <a:latin typeface="Arial" pitchFamily="34" charset="0"/>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57196">
                <a:tc>
                  <a:txBody>
                    <a:bodyPr/>
                    <a:lstStyle/>
                    <a:p>
                      <a:pPr algn="ctr"/>
                      <a:endParaRPr lang="en-ZA" sz="1200" b="1"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ZA" sz="1200" b="1"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ZA" sz="1200" b="0" dirty="0">
                          <a:solidFill>
                            <a:schemeClr val="tx1"/>
                          </a:solidFill>
                          <a:latin typeface="Arial" pitchFamily="34" charset="0"/>
                          <a:cs typeface="Arial" pitchFamily="34" charset="0"/>
                        </a:rPr>
                        <a:t>What do I </a:t>
                      </a:r>
                    </a:p>
                    <a:p>
                      <a:pPr marL="0" marR="0" indent="0" algn="ctr" defTabSz="457200" rtl="0" eaLnBrk="1" fontAlgn="auto" latinLnBrk="0" hangingPunct="1">
                        <a:lnSpc>
                          <a:spcPct val="100000"/>
                        </a:lnSpc>
                        <a:spcBef>
                          <a:spcPts val="0"/>
                        </a:spcBef>
                        <a:spcAft>
                          <a:spcPts val="0"/>
                        </a:spcAft>
                        <a:buClrTx/>
                        <a:buSzTx/>
                        <a:buFontTx/>
                        <a:buNone/>
                        <a:tabLst/>
                        <a:defRPr/>
                      </a:pPr>
                      <a:r>
                        <a:rPr lang="en-ZA" sz="1200" b="0" dirty="0">
                          <a:solidFill>
                            <a:schemeClr val="tx1"/>
                          </a:solidFill>
                          <a:latin typeface="Arial" pitchFamily="34" charset="0"/>
                          <a:cs typeface="Arial" pitchFamily="34" charset="0"/>
                        </a:rPr>
                        <a:t>give them</a:t>
                      </a:r>
                      <a:r>
                        <a:rPr lang="en-ZA" sz="1200" b="0" baseline="0" dirty="0">
                          <a:solidFill>
                            <a:schemeClr val="tx1"/>
                          </a:solidFill>
                          <a:latin typeface="Arial" pitchFamily="34" charset="0"/>
                          <a:cs typeface="Arial" pitchFamily="34" charset="0"/>
                        </a:rPr>
                        <a:t>?</a:t>
                      </a:r>
                      <a:endParaRPr lang="en-ZA" sz="1200" b="0" dirty="0">
                        <a:solidFill>
                          <a:schemeClr val="tx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ZA" sz="1200" b="1"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ZA" sz="1200" b="1"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ZA" sz="1200" b="0" dirty="0">
                          <a:solidFill>
                            <a:schemeClr val="tx1"/>
                          </a:solidFill>
                          <a:latin typeface="Arial" pitchFamily="34" charset="0"/>
                          <a:cs typeface="Arial" pitchFamily="34" charset="0"/>
                        </a:rPr>
                        <a:t>What do I</a:t>
                      </a:r>
                      <a:r>
                        <a:rPr lang="en-ZA" sz="1200" b="0" baseline="0" dirty="0">
                          <a:solidFill>
                            <a:schemeClr val="tx1"/>
                          </a:solidFill>
                          <a:latin typeface="Arial" pitchFamily="34" charset="0"/>
                          <a:cs typeface="Arial" pitchFamily="34" charset="0"/>
                        </a:rPr>
                        <a:t> </a:t>
                      </a:r>
                    </a:p>
                    <a:p>
                      <a:pPr marL="0" marR="0" indent="0" algn="ctr" defTabSz="457200" rtl="0" eaLnBrk="1" fontAlgn="auto" latinLnBrk="0" hangingPunct="1">
                        <a:lnSpc>
                          <a:spcPct val="100000"/>
                        </a:lnSpc>
                        <a:spcBef>
                          <a:spcPts val="0"/>
                        </a:spcBef>
                        <a:spcAft>
                          <a:spcPts val="0"/>
                        </a:spcAft>
                        <a:buClrTx/>
                        <a:buSzTx/>
                        <a:buFontTx/>
                        <a:buNone/>
                        <a:tabLst/>
                        <a:defRPr/>
                      </a:pPr>
                      <a:r>
                        <a:rPr lang="en-ZA" sz="1200" b="0" baseline="0" dirty="0">
                          <a:solidFill>
                            <a:schemeClr val="tx1"/>
                          </a:solidFill>
                          <a:latin typeface="Arial" pitchFamily="34" charset="0"/>
                          <a:cs typeface="Arial" pitchFamily="34" charset="0"/>
                        </a:rPr>
                        <a:t>Give to them?</a:t>
                      </a:r>
                      <a:endParaRPr lang="en-ZA" sz="1200" b="0" dirty="0">
                        <a:solidFill>
                          <a:schemeClr val="tx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graphicFrame>
        <p:nvGraphicFramePr>
          <p:cNvPr id="25" name="Table 24"/>
          <p:cNvGraphicFramePr>
            <a:graphicFrameLocks noGrp="1"/>
          </p:cNvGraphicFramePr>
          <p:nvPr/>
        </p:nvGraphicFramePr>
        <p:xfrm>
          <a:off x="502544" y="4023293"/>
          <a:ext cx="8770936" cy="2209799"/>
        </p:xfrm>
        <a:graphic>
          <a:graphicData uri="http://schemas.openxmlformats.org/drawingml/2006/table">
            <a:tbl>
              <a:tblPr firstRow="1" bandRow="1">
                <a:tableStyleId>{5C22544A-7EE6-4342-B048-85BDC9FD1C3A}</a:tableStyleId>
              </a:tblPr>
              <a:tblGrid>
                <a:gridCol w="1833275">
                  <a:extLst>
                    <a:ext uri="{9D8B030D-6E8A-4147-A177-3AD203B41FA5}">
                      <a16:colId xmlns:a16="http://schemas.microsoft.com/office/drawing/2014/main" val="20000"/>
                    </a:ext>
                  </a:extLst>
                </a:gridCol>
                <a:gridCol w="674336">
                  <a:extLst>
                    <a:ext uri="{9D8B030D-6E8A-4147-A177-3AD203B41FA5}">
                      <a16:colId xmlns:a16="http://schemas.microsoft.com/office/drawing/2014/main" val="20001"/>
                    </a:ext>
                  </a:extLst>
                </a:gridCol>
                <a:gridCol w="1877857">
                  <a:extLst>
                    <a:ext uri="{9D8B030D-6E8A-4147-A177-3AD203B41FA5}">
                      <a16:colId xmlns:a16="http://schemas.microsoft.com/office/drawing/2014/main" val="20002"/>
                    </a:ext>
                  </a:extLst>
                </a:gridCol>
                <a:gridCol w="1848136">
                  <a:extLst>
                    <a:ext uri="{9D8B030D-6E8A-4147-A177-3AD203B41FA5}">
                      <a16:colId xmlns:a16="http://schemas.microsoft.com/office/drawing/2014/main" val="20003"/>
                    </a:ext>
                  </a:extLst>
                </a:gridCol>
                <a:gridCol w="674336">
                  <a:extLst>
                    <a:ext uri="{9D8B030D-6E8A-4147-A177-3AD203B41FA5}">
                      <a16:colId xmlns:a16="http://schemas.microsoft.com/office/drawing/2014/main" val="20004"/>
                    </a:ext>
                  </a:extLst>
                </a:gridCol>
                <a:gridCol w="1862996">
                  <a:extLst>
                    <a:ext uri="{9D8B030D-6E8A-4147-A177-3AD203B41FA5}">
                      <a16:colId xmlns:a16="http://schemas.microsoft.com/office/drawing/2014/main" val="20005"/>
                    </a:ext>
                  </a:extLst>
                </a:gridCol>
              </a:tblGrid>
              <a:tr h="515472">
                <a:tc>
                  <a:txBody>
                    <a:bodyPr/>
                    <a:lstStyle/>
                    <a:p>
                      <a:pPr marL="0" indent="0" algn="ctr">
                        <a:buNone/>
                      </a:pPr>
                      <a:r>
                        <a:rPr lang="en-ZA" sz="1200" b="0" dirty="0">
                          <a:solidFill>
                            <a:schemeClr val="tx1"/>
                          </a:solidFill>
                          <a:latin typeface="Arial" pitchFamily="34" charset="0"/>
                          <a:cs typeface="Arial" pitchFamily="34" charset="0"/>
                        </a:rPr>
                        <a:t>What do I </a:t>
                      </a:r>
                    </a:p>
                    <a:p>
                      <a:pPr marL="0" indent="0" algn="ctr">
                        <a:buNone/>
                      </a:pPr>
                      <a:r>
                        <a:rPr lang="en-ZA" sz="1200" b="0" dirty="0">
                          <a:solidFill>
                            <a:schemeClr val="tx1"/>
                          </a:solidFill>
                          <a:latin typeface="Arial" pitchFamily="34" charset="0"/>
                          <a:cs typeface="Arial" pitchFamily="34" charset="0"/>
                        </a:rPr>
                        <a:t>get from them?</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buNone/>
                      </a:pPr>
                      <a:endParaRPr lang="en-ZA" sz="1200" b="0"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buNone/>
                      </a:pPr>
                      <a:endParaRPr lang="en-ZA" sz="1200" b="0"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ZA" sz="1200" b="0" dirty="0">
                          <a:solidFill>
                            <a:schemeClr val="tx1"/>
                          </a:solidFill>
                          <a:latin typeface="Arial" pitchFamily="34" charset="0"/>
                          <a:cs typeface="Arial" pitchFamily="34" charset="0"/>
                        </a:rPr>
                        <a:t>What do I </a:t>
                      </a:r>
                    </a:p>
                    <a:p>
                      <a:pPr algn="ctr"/>
                      <a:r>
                        <a:rPr lang="en-ZA" sz="1200" b="0" dirty="0">
                          <a:solidFill>
                            <a:schemeClr val="tx1"/>
                          </a:solidFill>
                          <a:latin typeface="Arial" pitchFamily="34" charset="0"/>
                          <a:cs typeface="Arial" pitchFamily="34" charset="0"/>
                        </a:rPr>
                        <a:t>get from them</a:t>
                      </a:r>
                      <a:r>
                        <a:rPr lang="en-ZA" sz="1200" b="0" baseline="0" dirty="0">
                          <a:solidFill>
                            <a:schemeClr val="tx1"/>
                          </a:solidFill>
                          <a:latin typeface="Arial" pitchFamily="34" charset="0"/>
                          <a:cs typeface="Arial" pitchFamily="34" charset="0"/>
                        </a:rPr>
                        <a:t>?</a:t>
                      </a:r>
                      <a:endParaRPr lang="en-ZA" sz="1200" b="0" dirty="0">
                        <a:solidFill>
                          <a:schemeClr val="tx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ZA" sz="1200" b="0"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ZA" sz="1200" b="0"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412377">
                <a:tc>
                  <a:txBody>
                    <a:bodyPr/>
                    <a:lstStyle/>
                    <a:p>
                      <a:r>
                        <a:rPr lang="en-ZA" sz="1200" b="0" dirty="0">
                          <a:solidFill>
                            <a:srgbClr val="4E2916"/>
                          </a:solidFill>
                          <a:latin typeface="Arial" pitchFamily="34" charset="0"/>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200" b="0" dirty="0">
                        <a:solidFill>
                          <a:srgbClr val="4E2916"/>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0" dirty="0">
                          <a:solidFill>
                            <a:srgbClr val="4E2916"/>
                          </a:solidFill>
                          <a:latin typeface="Arial" pitchFamily="34" charset="0"/>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0" i="0" dirty="0">
                          <a:solidFill>
                            <a:srgbClr val="4E2916"/>
                          </a:solidFill>
                          <a:latin typeface="Arial" pitchFamily="34" charset="0"/>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200" b="0" i="0" dirty="0">
                        <a:solidFill>
                          <a:srgbClr val="4E2916"/>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0" i="0" dirty="0">
                          <a:solidFill>
                            <a:srgbClr val="4E2916"/>
                          </a:solidFill>
                          <a:latin typeface="Arial" pitchFamily="34" charset="0"/>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12377">
                <a:tc>
                  <a:txBody>
                    <a:bodyPr/>
                    <a:lstStyle/>
                    <a:p>
                      <a:r>
                        <a:rPr lang="en-ZA" sz="1200" b="0" dirty="0">
                          <a:solidFill>
                            <a:srgbClr val="4E2916"/>
                          </a:solidFill>
                          <a:latin typeface="Arial" pitchFamily="34" charset="0"/>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200" b="0" dirty="0">
                        <a:solidFill>
                          <a:srgbClr val="4E2916"/>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0" dirty="0">
                          <a:solidFill>
                            <a:srgbClr val="4E2916"/>
                          </a:solidFill>
                          <a:latin typeface="Arial" pitchFamily="34" charset="0"/>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0" dirty="0">
                          <a:solidFill>
                            <a:srgbClr val="4E2916"/>
                          </a:solidFill>
                          <a:latin typeface="Arial" pitchFamily="34" charset="0"/>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200" b="0" dirty="0">
                        <a:solidFill>
                          <a:srgbClr val="4E2916"/>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0" dirty="0">
                          <a:solidFill>
                            <a:srgbClr val="4E2916"/>
                          </a:solidFill>
                          <a:latin typeface="Arial" pitchFamily="34" charset="0"/>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12377">
                <a:tc>
                  <a:txBody>
                    <a:bodyPr/>
                    <a:lstStyle/>
                    <a:p>
                      <a:r>
                        <a:rPr lang="en-ZA" sz="1200" b="0" dirty="0">
                          <a:solidFill>
                            <a:srgbClr val="4E2916"/>
                          </a:solidFill>
                          <a:latin typeface="Arial" pitchFamily="34" charset="0"/>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200" b="0" dirty="0">
                        <a:solidFill>
                          <a:srgbClr val="4E2916"/>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0" dirty="0">
                          <a:solidFill>
                            <a:srgbClr val="4E2916"/>
                          </a:solidFill>
                          <a:latin typeface="Arial" pitchFamily="34" charset="0"/>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b="0" dirty="0">
                          <a:solidFill>
                            <a:srgbClr val="4E2916"/>
                          </a:solidFill>
                          <a:latin typeface="Arial" pitchFamily="34" charset="0"/>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ZA" sz="1200" b="0" dirty="0">
                        <a:solidFill>
                          <a:srgbClr val="4E2916"/>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b="0" dirty="0">
                          <a:solidFill>
                            <a:srgbClr val="4E2916"/>
                          </a:solidFill>
                          <a:latin typeface="Arial" pitchFamily="34" charset="0"/>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57196">
                <a:tc>
                  <a:txBody>
                    <a:bodyPr/>
                    <a:lstStyle/>
                    <a:p>
                      <a:pPr algn="ctr"/>
                      <a:endParaRPr lang="en-ZA" sz="1200" b="0"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ZA" sz="1200" b="0"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ZA" sz="1200" b="0" dirty="0">
                          <a:solidFill>
                            <a:schemeClr val="tx1"/>
                          </a:solidFill>
                          <a:latin typeface="Arial" pitchFamily="34" charset="0"/>
                          <a:cs typeface="Arial" pitchFamily="34" charset="0"/>
                        </a:rPr>
                        <a:t>What do I</a:t>
                      </a:r>
                      <a:r>
                        <a:rPr lang="en-ZA" sz="1200" b="0" baseline="0" dirty="0">
                          <a:solidFill>
                            <a:schemeClr val="tx1"/>
                          </a:solidFill>
                          <a:latin typeface="Arial" pitchFamily="34" charset="0"/>
                          <a:cs typeface="Arial" pitchFamily="34" charset="0"/>
                        </a:rPr>
                        <a:t> </a:t>
                      </a:r>
                    </a:p>
                    <a:p>
                      <a:pPr marL="0" marR="0" indent="0" algn="ctr" defTabSz="457200" rtl="0" eaLnBrk="1" fontAlgn="auto" latinLnBrk="0" hangingPunct="1">
                        <a:lnSpc>
                          <a:spcPct val="100000"/>
                        </a:lnSpc>
                        <a:spcBef>
                          <a:spcPts val="0"/>
                        </a:spcBef>
                        <a:spcAft>
                          <a:spcPts val="0"/>
                        </a:spcAft>
                        <a:buClrTx/>
                        <a:buSzTx/>
                        <a:buFontTx/>
                        <a:buNone/>
                        <a:tabLst/>
                        <a:defRPr/>
                      </a:pPr>
                      <a:r>
                        <a:rPr lang="en-ZA" sz="1200" b="0" baseline="0" dirty="0">
                          <a:solidFill>
                            <a:schemeClr val="tx1"/>
                          </a:solidFill>
                          <a:latin typeface="Arial" pitchFamily="34" charset="0"/>
                          <a:cs typeface="Arial" pitchFamily="34" charset="0"/>
                        </a:rPr>
                        <a:t>give to them?</a:t>
                      </a:r>
                      <a:endParaRPr lang="en-ZA" sz="1200" b="0" dirty="0">
                        <a:solidFill>
                          <a:schemeClr val="tx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ZA" sz="1200" b="0"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ZA" sz="1200" b="0" dirty="0">
                        <a:solidFill>
                          <a:srgbClr val="2C146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ZA" sz="1200" b="0" dirty="0">
                          <a:solidFill>
                            <a:schemeClr val="tx1"/>
                          </a:solidFill>
                          <a:latin typeface="Arial" pitchFamily="34" charset="0"/>
                          <a:cs typeface="Arial" pitchFamily="34" charset="0"/>
                        </a:rPr>
                        <a:t>What do I</a:t>
                      </a:r>
                      <a:endParaRPr lang="en-ZA" sz="1200" b="0" baseline="0" dirty="0">
                        <a:solidFill>
                          <a:schemeClr val="tx1"/>
                        </a:solidFill>
                        <a:latin typeface="Arial" pitchFamily="34" charset="0"/>
                        <a:cs typeface="Arial" pitchFamily="34" charset="0"/>
                      </a:endParaRPr>
                    </a:p>
                    <a:p>
                      <a:pPr marL="0" marR="0" indent="0" algn="ctr" defTabSz="457200" rtl="0" eaLnBrk="1" fontAlgn="auto" latinLnBrk="0" hangingPunct="1">
                        <a:lnSpc>
                          <a:spcPct val="100000"/>
                        </a:lnSpc>
                        <a:spcBef>
                          <a:spcPts val="0"/>
                        </a:spcBef>
                        <a:spcAft>
                          <a:spcPts val="0"/>
                        </a:spcAft>
                        <a:buClrTx/>
                        <a:buSzTx/>
                        <a:buFontTx/>
                        <a:buNone/>
                        <a:tabLst/>
                        <a:defRPr/>
                      </a:pPr>
                      <a:r>
                        <a:rPr lang="en-ZA" sz="1200" b="0" baseline="0" dirty="0">
                          <a:solidFill>
                            <a:schemeClr val="tx1"/>
                          </a:solidFill>
                          <a:latin typeface="Arial" pitchFamily="34" charset="0"/>
                          <a:cs typeface="Arial" pitchFamily="34" charset="0"/>
                        </a:rPr>
                        <a:t>give to them?</a:t>
                      </a:r>
                      <a:endParaRPr lang="en-ZA" sz="1200" b="0" dirty="0">
                        <a:solidFill>
                          <a:schemeClr val="tx1"/>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sp>
        <p:nvSpPr>
          <p:cNvPr id="26" name="Oval 25"/>
          <p:cNvSpPr/>
          <p:nvPr/>
        </p:nvSpPr>
        <p:spPr>
          <a:xfrm>
            <a:off x="2210626" y="836712"/>
            <a:ext cx="904206" cy="847972"/>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400" dirty="0">
              <a:solidFill>
                <a:srgbClr val="000000"/>
              </a:solidFill>
              <a:latin typeface="Arial" panose="020B0604020202020204" pitchFamily="34" charset="0"/>
              <a:cs typeface="Arial" panose="020B0604020202020204" pitchFamily="34" charset="0"/>
            </a:endParaRPr>
          </a:p>
        </p:txBody>
      </p:sp>
      <p:sp>
        <p:nvSpPr>
          <p:cNvPr id="27" name="Oval 26"/>
          <p:cNvSpPr/>
          <p:nvPr/>
        </p:nvSpPr>
        <p:spPr>
          <a:xfrm>
            <a:off x="2210626" y="2553570"/>
            <a:ext cx="904206" cy="847971"/>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ts val="1800"/>
              </a:lnSpc>
              <a:defRPr/>
            </a:pPr>
            <a:r>
              <a:rPr lang="en-ZA" sz="1400" dirty="0">
                <a:solidFill>
                  <a:srgbClr val="000000"/>
                </a:solidFill>
                <a:latin typeface="Arial" panose="020B0604020202020204" pitchFamily="34" charset="0"/>
                <a:cs typeface="Arial" panose="020B0604020202020204" pitchFamily="34" charset="0"/>
              </a:rPr>
              <a:t>Me</a:t>
            </a:r>
          </a:p>
        </p:txBody>
      </p:sp>
      <p:cxnSp>
        <p:nvCxnSpPr>
          <p:cNvPr id="28" name="Straight Arrow Connector 27"/>
          <p:cNvCxnSpPr>
            <a:stCxn id="27" idx="1"/>
            <a:endCxn id="26" idx="3"/>
          </p:cNvCxnSpPr>
          <p:nvPr/>
        </p:nvCxnSpPr>
        <p:spPr>
          <a:xfrm flipV="1">
            <a:off x="2343044" y="1560501"/>
            <a:ext cx="0" cy="1117251"/>
          </a:xfrm>
          <a:prstGeom prst="straightConnector1">
            <a:avLst/>
          </a:prstGeom>
          <a:solidFill>
            <a:schemeClr val="bg1"/>
          </a:solidFill>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27" idx="7"/>
            <a:endCxn id="26" idx="5"/>
          </p:cNvCxnSpPr>
          <p:nvPr/>
        </p:nvCxnSpPr>
        <p:spPr>
          <a:xfrm flipV="1">
            <a:off x="2982414" y="1560501"/>
            <a:ext cx="0" cy="1117251"/>
          </a:xfrm>
          <a:prstGeom prst="straightConnector1">
            <a:avLst/>
          </a:prstGeom>
          <a:solidFill>
            <a:schemeClr val="bg1"/>
          </a:solidFill>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0" name="Oval 29"/>
          <p:cNvSpPr/>
          <p:nvPr/>
        </p:nvSpPr>
        <p:spPr>
          <a:xfrm>
            <a:off x="6623224" y="836712"/>
            <a:ext cx="904206" cy="847972"/>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400" dirty="0">
              <a:solidFill>
                <a:srgbClr val="000000"/>
              </a:solidFill>
              <a:latin typeface="Arial" panose="020B0604020202020204" pitchFamily="34" charset="0"/>
              <a:cs typeface="Arial" panose="020B0604020202020204" pitchFamily="34" charset="0"/>
            </a:endParaRPr>
          </a:p>
        </p:txBody>
      </p:sp>
      <p:sp>
        <p:nvSpPr>
          <p:cNvPr id="31" name="Oval 30"/>
          <p:cNvSpPr/>
          <p:nvPr/>
        </p:nvSpPr>
        <p:spPr>
          <a:xfrm>
            <a:off x="6623224" y="2553570"/>
            <a:ext cx="904206" cy="847971"/>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ts val="1800"/>
              </a:lnSpc>
              <a:defRPr/>
            </a:pPr>
            <a:r>
              <a:rPr lang="en-ZA" sz="1400" dirty="0">
                <a:solidFill>
                  <a:srgbClr val="000000"/>
                </a:solidFill>
                <a:latin typeface="Arial" panose="020B0604020202020204" pitchFamily="34" charset="0"/>
                <a:cs typeface="Arial" panose="020B0604020202020204" pitchFamily="34" charset="0"/>
              </a:rPr>
              <a:t>Me</a:t>
            </a:r>
          </a:p>
        </p:txBody>
      </p:sp>
      <p:cxnSp>
        <p:nvCxnSpPr>
          <p:cNvPr id="32" name="Straight Arrow Connector 31"/>
          <p:cNvCxnSpPr>
            <a:stCxn id="31" idx="1"/>
            <a:endCxn id="30" idx="3"/>
          </p:cNvCxnSpPr>
          <p:nvPr/>
        </p:nvCxnSpPr>
        <p:spPr>
          <a:xfrm flipV="1">
            <a:off x="6755642" y="1560501"/>
            <a:ext cx="0" cy="1117251"/>
          </a:xfrm>
          <a:prstGeom prst="straightConnector1">
            <a:avLst/>
          </a:prstGeom>
          <a:solidFill>
            <a:schemeClr val="bg1"/>
          </a:solidFill>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31" idx="7"/>
            <a:endCxn id="30" idx="5"/>
          </p:cNvCxnSpPr>
          <p:nvPr/>
        </p:nvCxnSpPr>
        <p:spPr>
          <a:xfrm flipV="1">
            <a:off x="7395012" y="1560501"/>
            <a:ext cx="0" cy="1117251"/>
          </a:xfrm>
          <a:prstGeom prst="straightConnector1">
            <a:avLst/>
          </a:prstGeom>
          <a:solidFill>
            <a:schemeClr val="bg1"/>
          </a:solidFill>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4" name="Oval 33"/>
          <p:cNvSpPr/>
          <p:nvPr/>
        </p:nvSpPr>
        <p:spPr>
          <a:xfrm>
            <a:off x="2210626" y="3816499"/>
            <a:ext cx="904206" cy="847972"/>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400" dirty="0">
              <a:solidFill>
                <a:srgbClr val="000000"/>
              </a:solidFill>
              <a:latin typeface="Arial" panose="020B0604020202020204" pitchFamily="34" charset="0"/>
              <a:cs typeface="Arial" panose="020B0604020202020204" pitchFamily="34" charset="0"/>
            </a:endParaRPr>
          </a:p>
        </p:txBody>
      </p:sp>
      <p:sp>
        <p:nvSpPr>
          <p:cNvPr id="35" name="Oval 34"/>
          <p:cNvSpPr/>
          <p:nvPr/>
        </p:nvSpPr>
        <p:spPr>
          <a:xfrm>
            <a:off x="2210626" y="5533357"/>
            <a:ext cx="904206" cy="847971"/>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ts val="1800"/>
              </a:lnSpc>
              <a:defRPr/>
            </a:pPr>
            <a:r>
              <a:rPr lang="en-ZA" sz="1400" dirty="0">
                <a:solidFill>
                  <a:srgbClr val="000000"/>
                </a:solidFill>
                <a:latin typeface="Arial" panose="020B0604020202020204" pitchFamily="34" charset="0"/>
                <a:cs typeface="Arial" panose="020B0604020202020204" pitchFamily="34" charset="0"/>
              </a:rPr>
              <a:t>Me</a:t>
            </a:r>
          </a:p>
        </p:txBody>
      </p:sp>
      <p:cxnSp>
        <p:nvCxnSpPr>
          <p:cNvPr id="36" name="Straight Arrow Connector 35"/>
          <p:cNvCxnSpPr>
            <a:stCxn id="35" idx="1"/>
            <a:endCxn id="34" idx="3"/>
          </p:cNvCxnSpPr>
          <p:nvPr/>
        </p:nvCxnSpPr>
        <p:spPr>
          <a:xfrm flipV="1">
            <a:off x="2343044" y="4540288"/>
            <a:ext cx="0" cy="1117251"/>
          </a:xfrm>
          <a:prstGeom prst="straightConnector1">
            <a:avLst/>
          </a:prstGeom>
          <a:solidFill>
            <a:schemeClr val="bg1"/>
          </a:solidFill>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35" idx="7"/>
            <a:endCxn id="34" idx="5"/>
          </p:cNvCxnSpPr>
          <p:nvPr/>
        </p:nvCxnSpPr>
        <p:spPr>
          <a:xfrm flipV="1">
            <a:off x="2982414" y="4540288"/>
            <a:ext cx="0" cy="1117251"/>
          </a:xfrm>
          <a:prstGeom prst="straightConnector1">
            <a:avLst/>
          </a:prstGeom>
          <a:solidFill>
            <a:schemeClr val="bg1"/>
          </a:solidFill>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8" name="Oval 37"/>
          <p:cNvSpPr/>
          <p:nvPr/>
        </p:nvSpPr>
        <p:spPr>
          <a:xfrm>
            <a:off x="6623224" y="3816499"/>
            <a:ext cx="904206" cy="847972"/>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400" dirty="0">
              <a:solidFill>
                <a:srgbClr val="000000"/>
              </a:solidFill>
              <a:latin typeface="Arial" panose="020B0604020202020204" pitchFamily="34" charset="0"/>
              <a:cs typeface="Arial" panose="020B0604020202020204" pitchFamily="34" charset="0"/>
            </a:endParaRPr>
          </a:p>
        </p:txBody>
      </p:sp>
      <p:sp>
        <p:nvSpPr>
          <p:cNvPr id="39" name="Oval 38"/>
          <p:cNvSpPr/>
          <p:nvPr/>
        </p:nvSpPr>
        <p:spPr>
          <a:xfrm>
            <a:off x="6623224" y="5533357"/>
            <a:ext cx="904206" cy="847971"/>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ts val="1800"/>
              </a:lnSpc>
              <a:defRPr/>
            </a:pPr>
            <a:r>
              <a:rPr lang="en-ZA" sz="1400" dirty="0">
                <a:solidFill>
                  <a:srgbClr val="000000"/>
                </a:solidFill>
                <a:latin typeface="Arial" panose="020B0604020202020204" pitchFamily="34" charset="0"/>
                <a:cs typeface="Arial" panose="020B0604020202020204" pitchFamily="34" charset="0"/>
              </a:rPr>
              <a:t>Me</a:t>
            </a:r>
          </a:p>
        </p:txBody>
      </p:sp>
      <p:cxnSp>
        <p:nvCxnSpPr>
          <p:cNvPr id="40" name="Straight Arrow Connector 39"/>
          <p:cNvCxnSpPr>
            <a:stCxn id="39" idx="1"/>
            <a:endCxn id="38" idx="3"/>
          </p:cNvCxnSpPr>
          <p:nvPr/>
        </p:nvCxnSpPr>
        <p:spPr>
          <a:xfrm flipV="1">
            <a:off x="6755642" y="4540288"/>
            <a:ext cx="0" cy="1117251"/>
          </a:xfrm>
          <a:prstGeom prst="straightConnector1">
            <a:avLst/>
          </a:prstGeom>
          <a:solidFill>
            <a:schemeClr val="bg1"/>
          </a:solidFill>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39" idx="7"/>
            <a:endCxn id="38" idx="5"/>
          </p:cNvCxnSpPr>
          <p:nvPr/>
        </p:nvCxnSpPr>
        <p:spPr>
          <a:xfrm flipV="1">
            <a:off x="7395012" y="4540288"/>
            <a:ext cx="0" cy="1117251"/>
          </a:xfrm>
          <a:prstGeom prst="straightConnector1">
            <a:avLst/>
          </a:prstGeom>
          <a:solidFill>
            <a:schemeClr val="bg1"/>
          </a:solidFill>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21" name="Picture 20" descr="Logo&#10;&#10;Description automatically generated">
            <a:extLst>
              <a:ext uri="{FF2B5EF4-FFF2-40B4-BE49-F238E27FC236}">
                <a16:creationId xmlns:a16="http://schemas.microsoft.com/office/drawing/2014/main" id="{B07733FA-AB6E-A547-B106-ED0266FC4C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5748" y="176808"/>
            <a:ext cx="443880" cy="443880"/>
          </a:xfrm>
          <a:prstGeom prst="rect">
            <a:avLst/>
          </a:prstGeom>
        </p:spPr>
      </p:pic>
    </p:spTree>
    <p:extLst>
      <p:ext uri="{BB962C8B-B14F-4D97-AF65-F5344CB8AC3E}">
        <p14:creationId xmlns:p14="http://schemas.microsoft.com/office/powerpoint/2010/main" val="4050936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30" grpId="0" animBg="1"/>
      <p:bldP spid="31" grpId="0" animBg="1"/>
      <p:bldP spid="34" grpId="0" animBg="1"/>
      <p:bldP spid="35" grpId="0" animBg="1"/>
      <p:bldP spid="38" grpId="0" animBg="1"/>
      <p:bldP spid="3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78" y="0"/>
            <a:ext cx="9906000" cy="7647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My perfect learning environment/school?</a:t>
            </a:r>
          </a:p>
        </p:txBody>
      </p:sp>
      <p:sp>
        <p:nvSpPr>
          <p:cNvPr id="2" name="Rectangle 1">
            <a:extLst>
              <a:ext uri="{FF2B5EF4-FFF2-40B4-BE49-F238E27FC236}">
                <a16:creationId xmlns:a16="http://schemas.microsoft.com/office/drawing/2014/main" id="{8231059B-72C1-45C8-AA44-FFC8752A7D53}"/>
              </a:ext>
            </a:extLst>
          </p:cNvPr>
          <p:cNvSpPr/>
          <p:nvPr/>
        </p:nvSpPr>
        <p:spPr>
          <a:xfrm>
            <a:off x="0" y="764704"/>
            <a:ext cx="9893222" cy="609329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 name="Picture 3" descr="Logo&#10;&#10;Description automatically generated">
            <a:extLst>
              <a:ext uri="{FF2B5EF4-FFF2-40B4-BE49-F238E27FC236}">
                <a16:creationId xmlns:a16="http://schemas.microsoft.com/office/drawing/2014/main" id="{694A2476-2D0A-B46F-8ACF-C8BF2583D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5748" y="176808"/>
            <a:ext cx="443880" cy="443880"/>
          </a:xfrm>
          <a:prstGeom prst="rect">
            <a:avLst/>
          </a:prstGeom>
        </p:spPr>
      </p:pic>
    </p:spTree>
    <p:extLst>
      <p:ext uri="{BB962C8B-B14F-4D97-AF65-F5344CB8AC3E}">
        <p14:creationId xmlns:p14="http://schemas.microsoft.com/office/powerpoint/2010/main" val="4669093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78" y="0"/>
            <a:ext cx="9906000" cy="7647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The tools I need to help me learn/work at school?</a:t>
            </a:r>
          </a:p>
        </p:txBody>
      </p:sp>
      <p:sp>
        <p:nvSpPr>
          <p:cNvPr id="2" name="Rectangle 1">
            <a:extLst>
              <a:ext uri="{FF2B5EF4-FFF2-40B4-BE49-F238E27FC236}">
                <a16:creationId xmlns:a16="http://schemas.microsoft.com/office/drawing/2014/main" id="{8231059B-72C1-45C8-AA44-FFC8752A7D53}"/>
              </a:ext>
            </a:extLst>
          </p:cNvPr>
          <p:cNvSpPr/>
          <p:nvPr/>
        </p:nvSpPr>
        <p:spPr>
          <a:xfrm>
            <a:off x="0" y="764704"/>
            <a:ext cx="9893222" cy="609329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076" name="Picture 4" descr="Image result for graphic of a toolbox with tools">
            <a:extLst>
              <a:ext uri="{FF2B5EF4-FFF2-40B4-BE49-F238E27FC236}">
                <a16:creationId xmlns:a16="http://schemas.microsoft.com/office/drawing/2014/main" id="{D17990E8-1FCE-4FF7-B984-7BB652AFA8D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88904" y="3068960"/>
            <a:ext cx="1224136" cy="1224136"/>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Arrow Connector 3">
            <a:extLst>
              <a:ext uri="{FF2B5EF4-FFF2-40B4-BE49-F238E27FC236}">
                <a16:creationId xmlns:a16="http://schemas.microsoft.com/office/drawing/2014/main" id="{C7E95621-BCDE-4C4F-8BC7-AA9017202D9B}"/>
              </a:ext>
            </a:extLst>
          </p:cNvPr>
          <p:cNvCxnSpPr>
            <a:cxnSpLocks/>
            <a:stCxn id="3076" idx="0"/>
          </p:cNvCxnSpPr>
          <p:nvPr/>
        </p:nvCxnSpPr>
        <p:spPr>
          <a:xfrm flipV="1">
            <a:off x="4700972" y="2564904"/>
            <a:ext cx="0" cy="50405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D2FF3D0F-0032-4374-807E-95FA834DE84E}"/>
              </a:ext>
            </a:extLst>
          </p:cNvPr>
          <p:cNvCxnSpPr>
            <a:cxnSpLocks/>
          </p:cNvCxnSpPr>
          <p:nvPr/>
        </p:nvCxnSpPr>
        <p:spPr>
          <a:xfrm flipV="1">
            <a:off x="5325818" y="2748168"/>
            <a:ext cx="360040" cy="4320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3673ABA-1EEE-46F4-9831-415913B3E46F}"/>
              </a:ext>
            </a:extLst>
          </p:cNvPr>
          <p:cNvCxnSpPr>
            <a:cxnSpLocks/>
            <a:stCxn id="3076" idx="3"/>
          </p:cNvCxnSpPr>
          <p:nvPr/>
        </p:nvCxnSpPr>
        <p:spPr>
          <a:xfrm>
            <a:off x="5313040" y="3681028"/>
            <a:ext cx="540059"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AB58FC5-3266-4178-9E42-05136C6C3C77}"/>
              </a:ext>
            </a:extLst>
          </p:cNvPr>
          <p:cNvCxnSpPr>
            <a:cxnSpLocks/>
          </p:cNvCxnSpPr>
          <p:nvPr/>
        </p:nvCxnSpPr>
        <p:spPr>
          <a:xfrm flipH="1" flipV="1">
            <a:off x="3750576" y="2816932"/>
            <a:ext cx="338328" cy="39604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123DC4A-F0EB-4660-A337-4CD569A82C44}"/>
              </a:ext>
            </a:extLst>
          </p:cNvPr>
          <p:cNvCxnSpPr>
            <a:cxnSpLocks/>
            <a:stCxn id="3076" idx="1"/>
          </p:cNvCxnSpPr>
          <p:nvPr/>
        </p:nvCxnSpPr>
        <p:spPr>
          <a:xfrm flipH="1">
            <a:off x="3412249" y="3681028"/>
            <a:ext cx="67665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91EC6CDA-9AED-4571-BF19-F76EE9D00A0D}"/>
              </a:ext>
            </a:extLst>
          </p:cNvPr>
          <p:cNvCxnSpPr>
            <a:cxnSpLocks/>
          </p:cNvCxnSpPr>
          <p:nvPr/>
        </p:nvCxnSpPr>
        <p:spPr>
          <a:xfrm flipH="1">
            <a:off x="3584848" y="4293096"/>
            <a:ext cx="504056" cy="3600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892F0158-4F0D-4936-BFE7-DC9BEFC0EF5C}"/>
              </a:ext>
            </a:extLst>
          </p:cNvPr>
          <p:cNvCxnSpPr>
            <a:cxnSpLocks/>
          </p:cNvCxnSpPr>
          <p:nvPr/>
        </p:nvCxnSpPr>
        <p:spPr>
          <a:xfrm>
            <a:off x="4700972" y="4437112"/>
            <a:ext cx="0" cy="4320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BBD0F0D1-E673-4600-ADD9-7C78E4528294}"/>
              </a:ext>
            </a:extLst>
          </p:cNvPr>
          <p:cNvCxnSpPr>
            <a:cxnSpLocks/>
          </p:cNvCxnSpPr>
          <p:nvPr/>
        </p:nvCxnSpPr>
        <p:spPr>
          <a:xfrm>
            <a:off x="5313040" y="4293096"/>
            <a:ext cx="432048" cy="4320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3" name="Picture 12" descr="Logo&#10;&#10;Description automatically generated">
            <a:extLst>
              <a:ext uri="{FF2B5EF4-FFF2-40B4-BE49-F238E27FC236}">
                <a16:creationId xmlns:a16="http://schemas.microsoft.com/office/drawing/2014/main" id="{275053E1-45AA-3EE5-8454-105FC300EE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15748" y="176808"/>
            <a:ext cx="443880" cy="443880"/>
          </a:xfrm>
          <a:prstGeom prst="rect">
            <a:avLst/>
          </a:prstGeom>
        </p:spPr>
      </p:pic>
    </p:spTree>
    <p:extLst>
      <p:ext uri="{BB962C8B-B14F-4D97-AF65-F5344CB8AC3E}">
        <p14:creationId xmlns:p14="http://schemas.microsoft.com/office/powerpoint/2010/main" val="42759277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288574945"/>
              </p:ext>
            </p:extLst>
          </p:nvPr>
        </p:nvGraphicFramePr>
        <p:xfrm>
          <a:off x="-12778" y="762206"/>
          <a:ext cx="9893223" cy="6095796"/>
        </p:xfrm>
        <a:graphic>
          <a:graphicData uri="http://schemas.openxmlformats.org/drawingml/2006/table">
            <a:tbl>
              <a:tblPr firstRow="1" bandRow="1">
                <a:tableStyleId>{5C22544A-7EE6-4342-B048-85BDC9FD1C3A}</a:tableStyleId>
              </a:tblPr>
              <a:tblGrid>
                <a:gridCol w="1640632">
                  <a:extLst>
                    <a:ext uri="{9D8B030D-6E8A-4147-A177-3AD203B41FA5}">
                      <a16:colId xmlns:a16="http://schemas.microsoft.com/office/drawing/2014/main" val="20000"/>
                    </a:ext>
                  </a:extLst>
                </a:gridCol>
                <a:gridCol w="8252591">
                  <a:extLst>
                    <a:ext uri="{9D8B030D-6E8A-4147-A177-3AD203B41FA5}">
                      <a16:colId xmlns:a16="http://schemas.microsoft.com/office/drawing/2014/main" val="332554964"/>
                    </a:ext>
                  </a:extLst>
                </a:gridCol>
              </a:tblGrid>
              <a:tr h="1523949">
                <a:tc>
                  <a:txBody>
                    <a:bodyPr/>
                    <a:lstStyle/>
                    <a:p>
                      <a:r>
                        <a:rPr lang="en-ZA" b="0" dirty="0">
                          <a:solidFill>
                            <a:schemeClr val="tx1"/>
                          </a:solidFill>
                          <a:latin typeface="Arial" panose="020B0604020202020204" pitchFamily="34" charset="0"/>
                          <a:cs typeface="Arial" panose="020B0604020202020204" pitchFamily="34" charset="0"/>
                        </a:rPr>
                        <a:t>Animal/Plant?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1523949">
                <a:tc>
                  <a:txBody>
                    <a:bodyPr/>
                    <a:lstStyle/>
                    <a:p>
                      <a:r>
                        <a:rPr lang="en-ZA" dirty="0">
                          <a:latin typeface="Arial" panose="020B0604020202020204" pitchFamily="34" charset="0"/>
                          <a:cs typeface="Arial" panose="020B0604020202020204" pitchFamily="34" charset="0"/>
                        </a:rPr>
                        <a:t>Shield?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30704291"/>
                  </a:ext>
                </a:extLst>
              </a:tr>
              <a:tr h="1523949">
                <a:tc>
                  <a:txBody>
                    <a:bodyPr/>
                    <a:lstStyle/>
                    <a:p>
                      <a:r>
                        <a:rPr lang="en-ZA" dirty="0">
                          <a:latin typeface="Arial" panose="020B0604020202020204" pitchFamily="34" charset="0"/>
                          <a:cs typeface="Arial" panose="020B0604020202020204" pitchFamily="34" charset="0"/>
                        </a:rPr>
                        <a:t>Colour?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25818226"/>
                  </a:ext>
                </a:extLst>
              </a:tr>
              <a:tr h="1523949">
                <a:tc>
                  <a:txBody>
                    <a:bodyPr/>
                    <a:lstStyle/>
                    <a:p>
                      <a:r>
                        <a:rPr lang="en-ZA" dirty="0">
                          <a:latin typeface="Arial" panose="020B0604020202020204" pitchFamily="34" charset="0"/>
                          <a:cs typeface="Arial" panose="020B0604020202020204" pitchFamily="34" charset="0"/>
                        </a:rPr>
                        <a:t>Motto or Tagline?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4799812"/>
                  </a:ext>
                </a:extLst>
              </a:tr>
            </a:tbl>
          </a:graphicData>
        </a:graphic>
      </p:graphicFrame>
      <p:pic>
        <p:nvPicPr>
          <p:cNvPr id="1030" name="Picture 6" descr="Image result for animal silhouette">
            <a:extLst>
              <a:ext uri="{FF2B5EF4-FFF2-40B4-BE49-F238E27FC236}">
                <a16:creationId xmlns:a16="http://schemas.microsoft.com/office/drawing/2014/main" id="{29D1CCBB-0172-45B3-823D-27823EDE163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7732"/>
          <a:stretch/>
        </p:blipFill>
        <p:spPr bwMode="auto">
          <a:xfrm>
            <a:off x="35461" y="1171941"/>
            <a:ext cx="1105763" cy="93086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778" y="0"/>
            <a:ext cx="9906000" cy="7647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My personal crest?</a:t>
            </a:r>
          </a:p>
        </p:txBody>
      </p:sp>
      <p:sp>
        <p:nvSpPr>
          <p:cNvPr id="5" name="Oval 4">
            <a:extLst>
              <a:ext uri="{FF2B5EF4-FFF2-40B4-BE49-F238E27FC236}">
                <a16:creationId xmlns:a16="http://schemas.microsoft.com/office/drawing/2014/main" id="{FB251428-17F6-463F-91EE-CD0DF0A69776}"/>
              </a:ext>
            </a:extLst>
          </p:cNvPr>
          <p:cNvSpPr/>
          <p:nvPr/>
        </p:nvSpPr>
        <p:spPr>
          <a:xfrm>
            <a:off x="116274" y="2784489"/>
            <a:ext cx="288032" cy="27324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Oval 8">
            <a:extLst>
              <a:ext uri="{FF2B5EF4-FFF2-40B4-BE49-F238E27FC236}">
                <a16:creationId xmlns:a16="http://schemas.microsoft.com/office/drawing/2014/main" id="{3D121BC9-D28D-47BF-AC15-9809C6DA986B}"/>
              </a:ext>
            </a:extLst>
          </p:cNvPr>
          <p:cNvSpPr/>
          <p:nvPr/>
        </p:nvSpPr>
        <p:spPr>
          <a:xfrm>
            <a:off x="607205" y="2770613"/>
            <a:ext cx="204866" cy="32523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Isosceles Triangle 5">
            <a:extLst>
              <a:ext uri="{FF2B5EF4-FFF2-40B4-BE49-F238E27FC236}">
                <a16:creationId xmlns:a16="http://schemas.microsoft.com/office/drawing/2014/main" id="{A0647C7F-38C1-43DA-8F11-55AFECEA5108}"/>
              </a:ext>
            </a:extLst>
          </p:cNvPr>
          <p:cNvSpPr/>
          <p:nvPr/>
        </p:nvSpPr>
        <p:spPr>
          <a:xfrm>
            <a:off x="984689" y="2754694"/>
            <a:ext cx="332389" cy="28803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Diamond 7">
            <a:extLst>
              <a:ext uri="{FF2B5EF4-FFF2-40B4-BE49-F238E27FC236}">
                <a16:creationId xmlns:a16="http://schemas.microsoft.com/office/drawing/2014/main" id="{1B5B5FDA-685F-4BD6-8891-40FD3A2E2F6A}"/>
              </a:ext>
            </a:extLst>
          </p:cNvPr>
          <p:cNvSpPr/>
          <p:nvPr/>
        </p:nvSpPr>
        <p:spPr>
          <a:xfrm>
            <a:off x="116274" y="3257194"/>
            <a:ext cx="288032" cy="288032"/>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a:extLst>
              <a:ext uri="{FF2B5EF4-FFF2-40B4-BE49-F238E27FC236}">
                <a16:creationId xmlns:a16="http://schemas.microsoft.com/office/drawing/2014/main" id="{AE9F4AAC-9AED-4778-90CF-029E00CBC36D}"/>
              </a:ext>
            </a:extLst>
          </p:cNvPr>
          <p:cNvSpPr/>
          <p:nvPr/>
        </p:nvSpPr>
        <p:spPr>
          <a:xfrm>
            <a:off x="592978" y="3249399"/>
            <a:ext cx="216024" cy="2880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036" name="Picture 12" descr="Black Shield Clip Art">
            <a:extLst>
              <a:ext uri="{FF2B5EF4-FFF2-40B4-BE49-F238E27FC236}">
                <a16:creationId xmlns:a16="http://schemas.microsoft.com/office/drawing/2014/main" id="{C96C4D53-60BB-492E-AD97-78CED968948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9560" y="3214234"/>
            <a:ext cx="265187" cy="358361"/>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colour wheel">
            <a:extLst>
              <a:ext uri="{FF2B5EF4-FFF2-40B4-BE49-F238E27FC236}">
                <a16:creationId xmlns:a16="http://schemas.microsoft.com/office/drawing/2014/main" id="{2A8A58F3-C7D7-49F3-96F2-4A22A2932F2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12122"/>
          <a:stretch/>
        </p:blipFill>
        <p:spPr bwMode="auto">
          <a:xfrm>
            <a:off x="372309" y="4223450"/>
            <a:ext cx="1239728" cy="1001631"/>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B4BFAA71-E3D6-4D00-B757-1D8A98F573D1}"/>
              </a:ext>
            </a:extLst>
          </p:cNvPr>
          <p:cNvSpPr/>
          <p:nvPr/>
        </p:nvSpPr>
        <p:spPr>
          <a:xfrm>
            <a:off x="156285" y="4377443"/>
            <a:ext cx="341015" cy="2880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Rectangle 18">
            <a:extLst>
              <a:ext uri="{FF2B5EF4-FFF2-40B4-BE49-F238E27FC236}">
                <a16:creationId xmlns:a16="http://schemas.microsoft.com/office/drawing/2014/main" id="{94BAE95C-F6E1-437F-BAEA-F0A054732606}"/>
              </a:ext>
            </a:extLst>
          </p:cNvPr>
          <p:cNvSpPr/>
          <p:nvPr/>
        </p:nvSpPr>
        <p:spPr>
          <a:xfrm>
            <a:off x="156285" y="4819468"/>
            <a:ext cx="341015" cy="288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1040" name="Picture 16" descr="Image result for plant silhouette">
            <a:extLst>
              <a:ext uri="{FF2B5EF4-FFF2-40B4-BE49-F238E27FC236}">
                <a16:creationId xmlns:a16="http://schemas.microsoft.com/office/drawing/2014/main" id="{71AF699B-E3CE-47D5-9C72-4DF21CE94C5B}"/>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65938"/>
          <a:stretch/>
        </p:blipFill>
        <p:spPr bwMode="auto">
          <a:xfrm>
            <a:off x="1150884" y="1186213"/>
            <a:ext cx="297582" cy="91962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Image result for nike just do it">
            <a:extLst>
              <a:ext uri="{FF2B5EF4-FFF2-40B4-BE49-F238E27FC236}">
                <a16:creationId xmlns:a16="http://schemas.microsoft.com/office/drawing/2014/main" id="{37603D93-6B42-4DDA-A9E8-097FD54481C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6285" y="6154329"/>
            <a:ext cx="1134076" cy="50830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Logo&#10;&#10;Description automatically generated">
            <a:extLst>
              <a:ext uri="{FF2B5EF4-FFF2-40B4-BE49-F238E27FC236}">
                <a16:creationId xmlns:a16="http://schemas.microsoft.com/office/drawing/2014/main" id="{BD1546A1-B672-ECC2-3F3F-A4DFE5A901D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15748" y="176808"/>
            <a:ext cx="443880" cy="443880"/>
          </a:xfrm>
          <a:prstGeom prst="rect">
            <a:avLst/>
          </a:prstGeom>
        </p:spPr>
      </p:pic>
    </p:spTree>
    <p:extLst>
      <p:ext uri="{BB962C8B-B14F-4D97-AF65-F5344CB8AC3E}">
        <p14:creationId xmlns:p14="http://schemas.microsoft.com/office/powerpoint/2010/main" val="15025495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78" y="0"/>
            <a:ext cx="9906000" cy="7647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My Future Dream World?</a:t>
            </a:r>
          </a:p>
        </p:txBody>
      </p:sp>
      <p:sp>
        <p:nvSpPr>
          <p:cNvPr id="2" name="Rectangle 1">
            <a:extLst>
              <a:ext uri="{FF2B5EF4-FFF2-40B4-BE49-F238E27FC236}">
                <a16:creationId xmlns:a16="http://schemas.microsoft.com/office/drawing/2014/main" id="{8231059B-72C1-45C8-AA44-FFC8752A7D53}"/>
              </a:ext>
            </a:extLst>
          </p:cNvPr>
          <p:cNvSpPr/>
          <p:nvPr/>
        </p:nvSpPr>
        <p:spPr>
          <a:xfrm>
            <a:off x="0" y="764704"/>
            <a:ext cx="9893222" cy="609329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 name="Picture 3" descr="Logo&#10;&#10;Description automatically generated">
            <a:extLst>
              <a:ext uri="{FF2B5EF4-FFF2-40B4-BE49-F238E27FC236}">
                <a16:creationId xmlns:a16="http://schemas.microsoft.com/office/drawing/2014/main" id="{93779F0D-F29A-99BF-4703-4969238B09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5748" y="176808"/>
            <a:ext cx="443880" cy="443880"/>
          </a:xfrm>
          <a:prstGeom prst="rect">
            <a:avLst/>
          </a:prstGeom>
        </p:spPr>
      </p:pic>
    </p:spTree>
    <p:extLst>
      <p:ext uri="{BB962C8B-B14F-4D97-AF65-F5344CB8AC3E}">
        <p14:creationId xmlns:p14="http://schemas.microsoft.com/office/powerpoint/2010/main" val="13600509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78" y="0"/>
            <a:ext cx="9906000" cy="7647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My personal vision?</a:t>
            </a:r>
          </a:p>
        </p:txBody>
      </p:sp>
      <p:graphicFrame>
        <p:nvGraphicFramePr>
          <p:cNvPr id="3" name="Table 2"/>
          <p:cNvGraphicFramePr>
            <a:graphicFrameLocks noGrp="1"/>
          </p:cNvGraphicFramePr>
          <p:nvPr>
            <p:extLst>
              <p:ext uri="{D42A27DB-BD31-4B8C-83A1-F6EECF244321}">
                <p14:modId xmlns:p14="http://schemas.microsoft.com/office/powerpoint/2010/main" val="1325020340"/>
              </p:ext>
            </p:extLst>
          </p:nvPr>
        </p:nvGraphicFramePr>
        <p:xfrm>
          <a:off x="0" y="764704"/>
          <a:ext cx="9906000" cy="6093298"/>
        </p:xfrm>
        <a:graphic>
          <a:graphicData uri="http://schemas.openxmlformats.org/drawingml/2006/table">
            <a:tbl>
              <a:tblPr firstRow="1" bandRow="1">
                <a:tableStyleId>{5C22544A-7EE6-4342-B048-85BDC9FD1C3A}</a:tableStyleId>
              </a:tblPr>
              <a:tblGrid>
                <a:gridCol w="9906000">
                  <a:extLst>
                    <a:ext uri="{9D8B030D-6E8A-4147-A177-3AD203B41FA5}">
                      <a16:colId xmlns:a16="http://schemas.microsoft.com/office/drawing/2014/main" val="20000"/>
                    </a:ext>
                  </a:extLst>
                </a:gridCol>
              </a:tblGrid>
              <a:tr h="409706">
                <a:tc>
                  <a:txBody>
                    <a:bodyPr/>
                    <a:lstStyle/>
                    <a:p>
                      <a:pPr algn="ctr"/>
                      <a:r>
                        <a:rPr lang="en-ZA" sz="1600" b="0" dirty="0">
                          <a:solidFill>
                            <a:schemeClr val="tx1"/>
                          </a:solidFill>
                          <a:latin typeface="Arial" panose="020B0604020202020204" pitchFamily="34" charset="0"/>
                          <a:cs typeface="Arial" panose="020B0604020202020204" pitchFamily="34" charset="0"/>
                        </a:rPr>
                        <a:t>The</a:t>
                      </a:r>
                      <a:r>
                        <a:rPr lang="en-ZA" sz="1600" b="0" baseline="0" dirty="0">
                          <a:solidFill>
                            <a:schemeClr val="tx1"/>
                          </a:solidFill>
                          <a:latin typeface="Arial" panose="020B0604020202020204" pitchFamily="34" charset="0"/>
                          <a:cs typeface="Arial" panose="020B0604020202020204" pitchFamily="34" charset="0"/>
                        </a:rPr>
                        <a:t> world would be a better place if…</a:t>
                      </a:r>
                      <a:endParaRPr lang="en-ZA" sz="16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1628909">
                <a:tc>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09706">
                <a:tc>
                  <a:txBody>
                    <a:bodyPr/>
                    <a:lstStyle/>
                    <a:p>
                      <a:pPr algn="ctr"/>
                      <a:r>
                        <a:rPr lang="en-ZA" sz="1600" dirty="0">
                          <a:latin typeface="Arial" panose="020B0604020202020204" pitchFamily="34" charset="0"/>
                          <a:cs typeface="Arial" panose="020B0604020202020204" pitchFamily="34" charset="0"/>
                        </a:rPr>
                        <a:t>I am going to help make this happen by…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1628909">
                <a:tc>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387159">
                <a:tc>
                  <a:txBody>
                    <a:bodyPr/>
                    <a:lstStyle/>
                    <a:p>
                      <a:pPr algn="ctr"/>
                      <a:r>
                        <a:rPr lang="en-ZA" sz="1600" dirty="0">
                          <a:latin typeface="Arial" panose="020B0604020202020204" pitchFamily="34" charset="0"/>
                          <a:cs typeface="Arial" panose="020B0604020202020204" pitchFamily="34" charset="0"/>
                        </a:rPr>
                        <a:t>When people see me they will think…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1628909">
                <a:tc>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pic>
        <p:nvPicPr>
          <p:cNvPr id="4" name="Picture 3" descr="Logo&#10;&#10;Description automatically generated">
            <a:extLst>
              <a:ext uri="{FF2B5EF4-FFF2-40B4-BE49-F238E27FC236}">
                <a16:creationId xmlns:a16="http://schemas.microsoft.com/office/drawing/2014/main" id="{563D29CD-3A2E-FC4A-B22A-2DDF8C6990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5748" y="176808"/>
            <a:ext cx="443880" cy="443880"/>
          </a:xfrm>
          <a:prstGeom prst="rect">
            <a:avLst/>
          </a:prstGeom>
        </p:spPr>
      </p:pic>
    </p:spTree>
    <p:extLst>
      <p:ext uri="{BB962C8B-B14F-4D97-AF65-F5344CB8AC3E}">
        <p14:creationId xmlns:p14="http://schemas.microsoft.com/office/powerpoint/2010/main" val="17821692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78" y="0"/>
            <a:ext cx="9906000" cy="7647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My personal values?</a:t>
            </a:r>
          </a:p>
        </p:txBody>
      </p:sp>
      <p:sp>
        <p:nvSpPr>
          <p:cNvPr id="2" name="TextBox 1"/>
          <p:cNvSpPr txBox="1"/>
          <p:nvPr/>
        </p:nvSpPr>
        <p:spPr>
          <a:xfrm>
            <a:off x="3080792" y="2620642"/>
            <a:ext cx="1659429"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Community</a:t>
            </a:r>
          </a:p>
        </p:txBody>
      </p:sp>
      <p:sp>
        <p:nvSpPr>
          <p:cNvPr id="4" name="TextBox 3"/>
          <p:cNvSpPr txBox="1"/>
          <p:nvPr/>
        </p:nvSpPr>
        <p:spPr>
          <a:xfrm rot="1244714">
            <a:off x="7019497" y="1867489"/>
            <a:ext cx="1266693"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Integrity</a:t>
            </a:r>
          </a:p>
        </p:txBody>
      </p:sp>
      <p:sp>
        <p:nvSpPr>
          <p:cNvPr id="5" name="TextBox 4"/>
          <p:cNvSpPr txBox="1"/>
          <p:nvPr/>
        </p:nvSpPr>
        <p:spPr>
          <a:xfrm rot="20609879">
            <a:off x="1364034" y="3508895"/>
            <a:ext cx="1184940"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Honesty</a:t>
            </a:r>
          </a:p>
        </p:txBody>
      </p:sp>
      <p:sp>
        <p:nvSpPr>
          <p:cNvPr id="6" name="TextBox 5"/>
          <p:cNvSpPr txBox="1"/>
          <p:nvPr/>
        </p:nvSpPr>
        <p:spPr>
          <a:xfrm>
            <a:off x="2910222" y="1314060"/>
            <a:ext cx="1385316"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Creativity</a:t>
            </a:r>
          </a:p>
        </p:txBody>
      </p:sp>
      <p:sp>
        <p:nvSpPr>
          <p:cNvPr id="8" name="TextBox 7"/>
          <p:cNvSpPr txBox="1"/>
          <p:nvPr/>
        </p:nvSpPr>
        <p:spPr>
          <a:xfrm>
            <a:off x="2788220" y="4581128"/>
            <a:ext cx="1547218"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Partnership</a:t>
            </a:r>
          </a:p>
        </p:txBody>
      </p:sp>
      <p:sp>
        <p:nvSpPr>
          <p:cNvPr id="9" name="TextBox 8"/>
          <p:cNvSpPr txBox="1"/>
          <p:nvPr/>
        </p:nvSpPr>
        <p:spPr>
          <a:xfrm rot="21181963">
            <a:off x="934625" y="2288438"/>
            <a:ext cx="1132041"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Respect </a:t>
            </a:r>
          </a:p>
        </p:txBody>
      </p:sp>
      <p:sp>
        <p:nvSpPr>
          <p:cNvPr id="10" name="TextBox 9"/>
          <p:cNvSpPr txBox="1"/>
          <p:nvPr/>
        </p:nvSpPr>
        <p:spPr>
          <a:xfrm rot="502191">
            <a:off x="5267190" y="2280375"/>
            <a:ext cx="1074333"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Family</a:t>
            </a:r>
          </a:p>
        </p:txBody>
      </p:sp>
      <p:sp>
        <p:nvSpPr>
          <p:cNvPr id="11" name="TextBox 10"/>
          <p:cNvSpPr txBox="1"/>
          <p:nvPr/>
        </p:nvSpPr>
        <p:spPr>
          <a:xfrm>
            <a:off x="4174200" y="3600885"/>
            <a:ext cx="708848"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Love</a:t>
            </a:r>
          </a:p>
        </p:txBody>
      </p:sp>
      <p:sp>
        <p:nvSpPr>
          <p:cNvPr id="12" name="TextBox 11"/>
          <p:cNvSpPr txBox="1"/>
          <p:nvPr/>
        </p:nvSpPr>
        <p:spPr>
          <a:xfrm>
            <a:off x="6569349" y="2970276"/>
            <a:ext cx="1475084"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Reliability</a:t>
            </a:r>
          </a:p>
        </p:txBody>
      </p:sp>
      <p:sp>
        <p:nvSpPr>
          <p:cNvPr id="13" name="TextBox 12"/>
          <p:cNvSpPr txBox="1"/>
          <p:nvPr/>
        </p:nvSpPr>
        <p:spPr>
          <a:xfrm rot="951016">
            <a:off x="7678189" y="3883756"/>
            <a:ext cx="1762021"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Commitment</a:t>
            </a:r>
          </a:p>
        </p:txBody>
      </p:sp>
      <p:sp>
        <p:nvSpPr>
          <p:cNvPr id="14" name="TextBox 13"/>
          <p:cNvSpPr txBox="1"/>
          <p:nvPr/>
        </p:nvSpPr>
        <p:spPr>
          <a:xfrm rot="20878517">
            <a:off x="629776" y="1398619"/>
            <a:ext cx="1394934"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Happiness</a:t>
            </a:r>
          </a:p>
        </p:txBody>
      </p:sp>
      <p:sp>
        <p:nvSpPr>
          <p:cNvPr id="15" name="TextBox 14"/>
          <p:cNvSpPr txBox="1"/>
          <p:nvPr/>
        </p:nvSpPr>
        <p:spPr>
          <a:xfrm rot="20259539">
            <a:off x="441453" y="4669658"/>
            <a:ext cx="1156086"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Delivery</a:t>
            </a:r>
          </a:p>
        </p:txBody>
      </p:sp>
      <p:sp>
        <p:nvSpPr>
          <p:cNvPr id="16" name="TextBox 15"/>
          <p:cNvSpPr txBox="1"/>
          <p:nvPr/>
        </p:nvSpPr>
        <p:spPr>
          <a:xfrm rot="1018688">
            <a:off x="5562219" y="4031772"/>
            <a:ext cx="1641796"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Punctuality</a:t>
            </a:r>
          </a:p>
        </p:txBody>
      </p:sp>
      <p:sp>
        <p:nvSpPr>
          <p:cNvPr id="17" name="TextBox 16"/>
          <p:cNvSpPr txBox="1"/>
          <p:nvPr/>
        </p:nvSpPr>
        <p:spPr>
          <a:xfrm>
            <a:off x="5216799" y="5012015"/>
            <a:ext cx="1099981"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Caring </a:t>
            </a:r>
          </a:p>
        </p:txBody>
      </p:sp>
      <p:sp>
        <p:nvSpPr>
          <p:cNvPr id="18" name="TextBox 17"/>
          <p:cNvSpPr txBox="1"/>
          <p:nvPr/>
        </p:nvSpPr>
        <p:spPr>
          <a:xfrm rot="566563">
            <a:off x="7830475" y="4796571"/>
            <a:ext cx="1457450"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Possibility</a:t>
            </a:r>
          </a:p>
        </p:txBody>
      </p:sp>
      <p:sp>
        <p:nvSpPr>
          <p:cNvPr id="19" name="TextBox 18"/>
          <p:cNvSpPr txBox="1"/>
          <p:nvPr/>
        </p:nvSpPr>
        <p:spPr>
          <a:xfrm rot="1463441">
            <a:off x="7824498" y="1555326"/>
            <a:ext cx="1556836"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Cleanliness</a:t>
            </a:r>
          </a:p>
        </p:txBody>
      </p:sp>
      <p:sp>
        <p:nvSpPr>
          <p:cNvPr id="20" name="TextBox 19"/>
          <p:cNvSpPr txBox="1"/>
          <p:nvPr/>
        </p:nvSpPr>
        <p:spPr>
          <a:xfrm>
            <a:off x="5426381" y="1148508"/>
            <a:ext cx="1410964"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Teamwork</a:t>
            </a:r>
          </a:p>
        </p:txBody>
      </p:sp>
      <p:pic>
        <p:nvPicPr>
          <p:cNvPr id="21" name="Picture 20" descr="Logo&#10;&#10;Description automatically generated">
            <a:extLst>
              <a:ext uri="{FF2B5EF4-FFF2-40B4-BE49-F238E27FC236}">
                <a16:creationId xmlns:a16="http://schemas.microsoft.com/office/drawing/2014/main" id="{C6C454A6-1238-3922-5896-DCA890B3F4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5748" y="176808"/>
            <a:ext cx="443880" cy="443880"/>
          </a:xfrm>
          <a:prstGeom prst="rect">
            <a:avLst/>
          </a:prstGeom>
        </p:spPr>
      </p:pic>
    </p:spTree>
    <p:extLst>
      <p:ext uri="{BB962C8B-B14F-4D97-AF65-F5344CB8AC3E}">
        <p14:creationId xmlns:p14="http://schemas.microsoft.com/office/powerpoint/2010/main" val="42067794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78" y="0"/>
            <a:ext cx="9906000" cy="764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My partners who will help me get there?</a:t>
            </a:r>
          </a:p>
        </p:txBody>
      </p:sp>
      <p:sp>
        <p:nvSpPr>
          <p:cNvPr id="4" name="Oval 3"/>
          <p:cNvSpPr/>
          <p:nvPr/>
        </p:nvSpPr>
        <p:spPr>
          <a:xfrm>
            <a:off x="4232920" y="3003209"/>
            <a:ext cx="1548000" cy="1548000"/>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sz="1600" dirty="0">
                <a:solidFill>
                  <a:schemeClr val="tx1"/>
                </a:solidFill>
                <a:latin typeface="Corbel" panose="020B0503020204020204" pitchFamily="34" charset="0"/>
                <a:cs typeface="Arial" panose="020B0604020202020204" pitchFamily="34" charset="0"/>
              </a:rPr>
              <a:t>ME</a:t>
            </a:r>
          </a:p>
        </p:txBody>
      </p:sp>
      <p:sp>
        <p:nvSpPr>
          <p:cNvPr id="14" name="Oval 13"/>
          <p:cNvSpPr/>
          <p:nvPr/>
        </p:nvSpPr>
        <p:spPr>
          <a:xfrm>
            <a:off x="6690303" y="3204079"/>
            <a:ext cx="1080000" cy="1080000"/>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15" name="Oval 14"/>
          <p:cNvSpPr/>
          <p:nvPr/>
        </p:nvSpPr>
        <p:spPr>
          <a:xfrm>
            <a:off x="6012328" y="1621561"/>
            <a:ext cx="1080000" cy="1080000"/>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cxnSp>
        <p:nvCxnSpPr>
          <p:cNvPr id="16" name="Straight Arrow Connector 15"/>
          <p:cNvCxnSpPr>
            <a:cxnSpLocks/>
          </p:cNvCxnSpPr>
          <p:nvPr/>
        </p:nvCxnSpPr>
        <p:spPr>
          <a:xfrm flipH="1">
            <a:off x="3319809" y="3748045"/>
            <a:ext cx="900000" cy="0"/>
          </a:xfrm>
          <a:prstGeom prst="straightConnector1">
            <a:avLst/>
          </a:prstGeom>
          <a:solidFill>
            <a:schemeClr val="bg1"/>
          </a:solidFill>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cxnSpLocks/>
            <a:stCxn id="4" idx="1"/>
          </p:cNvCxnSpPr>
          <p:nvPr/>
        </p:nvCxnSpPr>
        <p:spPr>
          <a:xfrm flipH="1" flipV="1">
            <a:off x="3810112" y="2592121"/>
            <a:ext cx="649507" cy="637787"/>
          </a:xfrm>
          <a:prstGeom prst="straightConnector1">
            <a:avLst/>
          </a:prstGeom>
          <a:solidFill>
            <a:schemeClr val="bg1"/>
          </a:solidFill>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5015138" y="2114594"/>
            <a:ext cx="1" cy="900000"/>
          </a:xfrm>
          <a:prstGeom prst="straightConnector1">
            <a:avLst/>
          </a:prstGeom>
          <a:solidFill>
            <a:schemeClr val="bg1"/>
          </a:solidFill>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cxnSpLocks/>
            <a:endCxn id="4" idx="6"/>
          </p:cNvCxnSpPr>
          <p:nvPr/>
        </p:nvCxnSpPr>
        <p:spPr>
          <a:xfrm flipH="1">
            <a:off x="5780919" y="3775818"/>
            <a:ext cx="900000" cy="1391"/>
          </a:xfrm>
          <a:prstGeom prst="straightConnector1">
            <a:avLst/>
          </a:prstGeom>
          <a:solidFill>
            <a:schemeClr val="bg1"/>
          </a:solidFill>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cxnSpLocks/>
            <a:endCxn id="4" idx="5"/>
          </p:cNvCxnSpPr>
          <p:nvPr/>
        </p:nvCxnSpPr>
        <p:spPr>
          <a:xfrm flipH="1" flipV="1">
            <a:off x="5554221" y="4324510"/>
            <a:ext cx="623285" cy="635005"/>
          </a:xfrm>
          <a:prstGeom prst="straightConnector1">
            <a:avLst/>
          </a:prstGeom>
          <a:solidFill>
            <a:schemeClr val="bg1"/>
          </a:solidFill>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4" idx="4"/>
          </p:cNvCxnSpPr>
          <p:nvPr/>
        </p:nvCxnSpPr>
        <p:spPr>
          <a:xfrm flipH="1" flipV="1">
            <a:off x="5006920" y="4551209"/>
            <a:ext cx="0" cy="900000"/>
          </a:xfrm>
          <a:prstGeom prst="straightConnector1">
            <a:avLst/>
          </a:prstGeom>
          <a:solidFill>
            <a:schemeClr val="bg1"/>
          </a:solidFill>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a:stCxn id="4" idx="3"/>
          </p:cNvCxnSpPr>
          <p:nvPr/>
        </p:nvCxnSpPr>
        <p:spPr>
          <a:xfrm flipH="1">
            <a:off x="3810112" y="4324510"/>
            <a:ext cx="649507" cy="635005"/>
          </a:xfrm>
          <a:prstGeom prst="straightConnector1">
            <a:avLst/>
          </a:prstGeom>
          <a:solidFill>
            <a:schemeClr val="bg1"/>
          </a:solidFill>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a:cxnSpLocks/>
          </p:cNvCxnSpPr>
          <p:nvPr/>
        </p:nvCxnSpPr>
        <p:spPr>
          <a:xfrm flipV="1">
            <a:off x="5558835" y="2592121"/>
            <a:ext cx="618671" cy="629246"/>
          </a:xfrm>
          <a:prstGeom prst="straightConnector1">
            <a:avLst/>
          </a:prstGeom>
          <a:solidFill>
            <a:schemeClr val="bg1"/>
          </a:solidFill>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7" name="Oval 106"/>
          <p:cNvSpPr/>
          <p:nvPr/>
        </p:nvSpPr>
        <p:spPr>
          <a:xfrm>
            <a:off x="6012328" y="4786597"/>
            <a:ext cx="1080000" cy="1080000"/>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108" name="Oval 107"/>
          <p:cNvSpPr/>
          <p:nvPr/>
        </p:nvSpPr>
        <p:spPr>
          <a:xfrm>
            <a:off x="4441061" y="5487725"/>
            <a:ext cx="1080000" cy="1080000"/>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109" name="Oval 108"/>
          <p:cNvSpPr/>
          <p:nvPr/>
        </p:nvSpPr>
        <p:spPr>
          <a:xfrm>
            <a:off x="4514805" y="1015603"/>
            <a:ext cx="1080000" cy="1080000"/>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110" name="Oval 109"/>
          <p:cNvSpPr/>
          <p:nvPr/>
        </p:nvSpPr>
        <p:spPr>
          <a:xfrm>
            <a:off x="2917741" y="1680741"/>
            <a:ext cx="1080000" cy="1080000"/>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111" name="Oval 110"/>
          <p:cNvSpPr/>
          <p:nvPr/>
        </p:nvSpPr>
        <p:spPr>
          <a:xfrm>
            <a:off x="2239808" y="3194722"/>
            <a:ext cx="1080000" cy="1080000"/>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112" name="Oval 111"/>
          <p:cNvSpPr/>
          <p:nvPr/>
        </p:nvSpPr>
        <p:spPr>
          <a:xfrm>
            <a:off x="2902954" y="4838011"/>
            <a:ext cx="1080000" cy="1080000"/>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pic>
        <p:nvPicPr>
          <p:cNvPr id="20" name="Picture 19" descr="Logo&#10;&#10;Description automatically generated">
            <a:extLst>
              <a:ext uri="{FF2B5EF4-FFF2-40B4-BE49-F238E27FC236}">
                <a16:creationId xmlns:a16="http://schemas.microsoft.com/office/drawing/2014/main" id="{D1182BF6-AE30-54E4-9A6E-B57AF1CCDD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5748" y="176808"/>
            <a:ext cx="443880" cy="443880"/>
          </a:xfrm>
          <a:prstGeom prst="rect">
            <a:avLst/>
          </a:prstGeom>
        </p:spPr>
      </p:pic>
    </p:spTree>
    <p:extLst>
      <p:ext uri="{BB962C8B-B14F-4D97-AF65-F5344CB8AC3E}">
        <p14:creationId xmlns:p14="http://schemas.microsoft.com/office/powerpoint/2010/main" val="32866453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78" y="0"/>
            <a:ext cx="9906000" cy="764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How I see myself?</a:t>
            </a:r>
          </a:p>
        </p:txBody>
      </p:sp>
      <p:pic>
        <p:nvPicPr>
          <p:cNvPr id="20" name="Picture 2" descr="Image result for jung's archetypes">
            <a:extLst>
              <a:ext uri="{FF2B5EF4-FFF2-40B4-BE49-F238E27FC236}">
                <a16:creationId xmlns:a16="http://schemas.microsoft.com/office/drawing/2014/main" id="{9A98ECA9-EEDB-4810-98B4-6A0F8F023CF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667" t="5201" r="21421" b="5201"/>
          <a:stretch/>
        </p:blipFill>
        <p:spPr bwMode="auto">
          <a:xfrm>
            <a:off x="1496615" y="792028"/>
            <a:ext cx="6600049" cy="59493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812D9632-0DFD-8009-1FF8-9DF45549FC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15748" y="176808"/>
            <a:ext cx="443880" cy="443880"/>
          </a:xfrm>
          <a:prstGeom prst="rect">
            <a:avLst/>
          </a:prstGeom>
        </p:spPr>
      </p:pic>
    </p:spTree>
    <p:extLst>
      <p:ext uri="{BB962C8B-B14F-4D97-AF65-F5344CB8AC3E}">
        <p14:creationId xmlns:p14="http://schemas.microsoft.com/office/powerpoint/2010/main" val="27160681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78" y="0"/>
            <a:ext cx="9906000" cy="7647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What makes me special?</a:t>
            </a:r>
          </a:p>
        </p:txBody>
      </p:sp>
      <p:pic>
        <p:nvPicPr>
          <p:cNvPr id="1028" name="Picture 4" descr="https://pixabay.com/static/uploads/photo/2014/04/02/10/34/bowl-303875_960_72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8664" y="3212976"/>
            <a:ext cx="5904656" cy="2952328"/>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2072680" y="2996952"/>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Oval 5"/>
          <p:cNvSpPr/>
          <p:nvPr/>
        </p:nvSpPr>
        <p:spPr>
          <a:xfrm>
            <a:off x="4112130" y="2772578"/>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Oval 7"/>
          <p:cNvSpPr/>
          <p:nvPr/>
        </p:nvSpPr>
        <p:spPr>
          <a:xfrm>
            <a:off x="5972725" y="2996952"/>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Oval 8"/>
          <p:cNvSpPr/>
          <p:nvPr/>
        </p:nvSpPr>
        <p:spPr>
          <a:xfrm>
            <a:off x="3094738" y="1112691"/>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Oval 9"/>
          <p:cNvSpPr/>
          <p:nvPr/>
        </p:nvSpPr>
        <p:spPr>
          <a:xfrm>
            <a:off x="5144633" y="1112691"/>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Oval 10"/>
          <p:cNvSpPr/>
          <p:nvPr/>
        </p:nvSpPr>
        <p:spPr>
          <a:xfrm>
            <a:off x="1040177" y="1468540"/>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Oval 11"/>
          <p:cNvSpPr/>
          <p:nvPr/>
        </p:nvSpPr>
        <p:spPr>
          <a:xfrm>
            <a:off x="7077888" y="1628800"/>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 name="TextBox 2">
            <a:extLst>
              <a:ext uri="{FF2B5EF4-FFF2-40B4-BE49-F238E27FC236}">
                <a16:creationId xmlns:a16="http://schemas.microsoft.com/office/drawing/2014/main" id="{8C41DE23-31BF-4949-B4BB-5EBEF9D3DA1C}"/>
              </a:ext>
            </a:extLst>
          </p:cNvPr>
          <p:cNvSpPr txBox="1"/>
          <p:nvPr/>
        </p:nvSpPr>
        <p:spPr>
          <a:xfrm>
            <a:off x="3568902" y="5309983"/>
            <a:ext cx="2624180" cy="430887"/>
          </a:xfrm>
          <a:prstGeom prst="rect">
            <a:avLst/>
          </a:prstGeom>
          <a:noFill/>
        </p:spPr>
        <p:txBody>
          <a:bodyPr wrap="none" rtlCol="0">
            <a:spAutoFit/>
          </a:bodyPr>
          <a:lstStyle/>
          <a:p>
            <a:r>
              <a:rPr lang="en-ZA" dirty="0">
                <a:solidFill>
                  <a:schemeClr val="bg1"/>
                </a:solidFill>
                <a:latin typeface="Arial Rounded MT Bold" panose="020F0704030504030204" pitchFamily="34" charset="0"/>
              </a:rPr>
              <a:t>MY SELF ESTEEM</a:t>
            </a:r>
          </a:p>
        </p:txBody>
      </p:sp>
      <p:pic>
        <p:nvPicPr>
          <p:cNvPr id="13" name="Picture 12" descr="Logo&#10;&#10;Description automatically generated">
            <a:extLst>
              <a:ext uri="{FF2B5EF4-FFF2-40B4-BE49-F238E27FC236}">
                <a16:creationId xmlns:a16="http://schemas.microsoft.com/office/drawing/2014/main" id="{B70408E5-D384-9EDF-2AE0-43A8E38782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15748" y="176808"/>
            <a:ext cx="443880" cy="443880"/>
          </a:xfrm>
          <a:prstGeom prst="rect">
            <a:avLst/>
          </a:prstGeom>
        </p:spPr>
      </p:pic>
    </p:spTree>
    <p:extLst>
      <p:ext uri="{BB962C8B-B14F-4D97-AF65-F5344CB8AC3E}">
        <p14:creationId xmlns:p14="http://schemas.microsoft.com/office/powerpoint/2010/main" val="31024530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78" y="0"/>
            <a:ext cx="9906000" cy="7647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My Tribal Mask?</a:t>
            </a:r>
          </a:p>
        </p:txBody>
      </p:sp>
      <p:pic>
        <p:nvPicPr>
          <p:cNvPr id="13" name="Picture 4" descr="Mask It 71001 Full Female Mask, 8-1/2-Inch, White">
            <a:extLst>
              <a:ext uri="{FF2B5EF4-FFF2-40B4-BE49-F238E27FC236}">
                <a16:creationId xmlns:a16="http://schemas.microsoft.com/office/drawing/2014/main" id="{1989171C-7F00-4FB2-BE36-4EC3856A5E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4688" y="620688"/>
            <a:ext cx="4896544" cy="61054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EBA8CE6-4B30-7866-67E5-3CBDE8C170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15748" y="176808"/>
            <a:ext cx="443880" cy="443880"/>
          </a:xfrm>
          <a:prstGeom prst="rect">
            <a:avLst/>
          </a:prstGeom>
        </p:spPr>
      </p:pic>
    </p:spTree>
    <p:extLst>
      <p:ext uri="{BB962C8B-B14F-4D97-AF65-F5344CB8AC3E}">
        <p14:creationId xmlns:p14="http://schemas.microsoft.com/office/powerpoint/2010/main" val="7633286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78" y="0"/>
            <a:ext cx="9906000" cy="7647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My personal action plan &amp; pledge?</a:t>
            </a:r>
          </a:p>
        </p:txBody>
      </p:sp>
      <p:graphicFrame>
        <p:nvGraphicFramePr>
          <p:cNvPr id="3" name="Table 2"/>
          <p:cNvGraphicFramePr>
            <a:graphicFrameLocks noGrp="1"/>
          </p:cNvGraphicFramePr>
          <p:nvPr>
            <p:extLst>
              <p:ext uri="{D42A27DB-BD31-4B8C-83A1-F6EECF244321}">
                <p14:modId xmlns:p14="http://schemas.microsoft.com/office/powerpoint/2010/main" val="3048507955"/>
              </p:ext>
            </p:extLst>
          </p:nvPr>
        </p:nvGraphicFramePr>
        <p:xfrm>
          <a:off x="0" y="764704"/>
          <a:ext cx="9893223" cy="5328592"/>
        </p:xfrm>
        <a:graphic>
          <a:graphicData uri="http://schemas.openxmlformats.org/drawingml/2006/table">
            <a:tbl>
              <a:tblPr firstRow="1" bandRow="1">
                <a:tableStyleId>{5C22544A-7EE6-4342-B048-85BDC9FD1C3A}</a:tableStyleId>
              </a:tblPr>
              <a:tblGrid>
                <a:gridCol w="3297741">
                  <a:extLst>
                    <a:ext uri="{9D8B030D-6E8A-4147-A177-3AD203B41FA5}">
                      <a16:colId xmlns:a16="http://schemas.microsoft.com/office/drawing/2014/main" val="20000"/>
                    </a:ext>
                  </a:extLst>
                </a:gridCol>
                <a:gridCol w="3297741">
                  <a:extLst>
                    <a:ext uri="{9D8B030D-6E8A-4147-A177-3AD203B41FA5}">
                      <a16:colId xmlns:a16="http://schemas.microsoft.com/office/drawing/2014/main" val="20001"/>
                    </a:ext>
                  </a:extLst>
                </a:gridCol>
                <a:gridCol w="3297741">
                  <a:extLst>
                    <a:ext uri="{9D8B030D-6E8A-4147-A177-3AD203B41FA5}">
                      <a16:colId xmlns:a16="http://schemas.microsoft.com/office/drawing/2014/main" val="20002"/>
                    </a:ext>
                  </a:extLst>
                </a:gridCol>
              </a:tblGrid>
              <a:tr h="396761">
                <a:tc>
                  <a:txBody>
                    <a:bodyPr/>
                    <a:lstStyle/>
                    <a:p>
                      <a:pPr algn="ctr"/>
                      <a:r>
                        <a:rPr lang="en-ZA" sz="1600" b="0" dirty="0">
                          <a:solidFill>
                            <a:schemeClr val="tx1"/>
                          </a:solidFill>
                          <a:latin typeface="Arial" panose="020B0604020202020204" pitchFamily="34" charset="0"/>
                          <a:cs typeface="Arial" panose="020B0604020202020204" pitchFamily="34" charset="0"/>
                        </a:rPr>
                        <a:t>From today I will START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ZA" sz="1600" b="0" dirty="0">
                          <a:solidFill>
                            <a:schemeClr val="tx1"/>
                          </a:solidFill>
                          <a:latin typeface="Arial" panose="020B0604020202020204" pitchFamily="34" charset="0"/>
                          <a:cs typeface="Arial" panose="020B0604020202020204" pitchFamily="34" charset="0"/>
                        </a:rPr>
                        <a:t>From today I will STOP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ZA" sz="1600" b="0" dirty="0">
                          <a:solidFill>
                            <a:schemeClr val="tx1"/>
                          </a:solidFill>
                          <a:latin typeface="Arial" panose="020B0604020202020204" pitchFamily="34" charset="0"/>
                          <a:cs typeface="Arial" panose="020B0604020202020204" pitchFamily="34" charset="0"/>
                        </a:rPr>
                        <a:t>From</a:t>
                      </a:r>
                      <a:r>
                        <a:rPr lang="en-ZA" sz="1600" b="0" baseline="0" dirty="0">
                          <a:solidFill>
                            <a:schemeClr val="tx1"/>
                          </a:solidFill>
                          <a:latin typeface="Arial" panose="020B0604020202020204" pitchFamily="34" charset="0"/>
                          <a:cs typeface="Arial" panose="020B0604020202020204" pitchFamily="34" charset="0"/>
                        </a:rPr>
                        <a:t> today I will CONTINUE</a:t>
                      </a:r>
                      <a:endParaRPr lang="en-ZA" sz="16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4931831">
                <a:tc>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bl>
          </a:graphicData>
        </a:graphic>
      </p:graphicFrame>
      <p:sp>
        <p:nvSpPr>
          <p:cNvPr id="4" name="Rectangle 3"/>
          <p:cNvSpPr/>
          <p:nvPr/>
        </p:nvSpPr>
        <p:spPr>
          <a:xfrm>
            <a:off x="704528" y="6309320"/>
            <a:ext cx="3575018" cy="307777"/>
          </a:xfrm>
          <a:prstGeom prst="rect">
            <a:avLst/>
          </a:prstGeom>
        </p:spPr>
        <p:txBody>
          <a:bodyPr wrap="none">
            <a:spAutoFit/>
          </a:bodyPr>
          <a:lstStyle/>
          <a:p>
            <a:pPr algn="ctr"/>
            <a:r>
              <a:rPr lang="en-ZA" sz="1400" dirty="0">
                <a:latin typeface="Arial" panose="020B0604020202020204" pitchFamily="34" charset="0"/>
                <a:cs typeface="Arial" panose="020B0604020202020204" pitchFamily="34" charset="0"/>
              </a:rPr>
              <a:t>Signed:____________________________</a:t>
            </a:r>
          </a:p>
        </p:txBody>
      </p:sp>
      <p:sp>
        <p:nvSpPr>
          <p:cNvPr id="5" name="Rectangle 4">
            <a:extLst>
              <a:ext uri="{FF2B5EF4-FFF2-40B4-BE49-F238E27FC236}">
                <a16:creationId xmlns:a16="http://schemas.microsoft.com/office/drawing/2014/main" id="{E272038C-857F-41A8-AD81-EAC46C3A0DAB}"/>
              </a:ext>
            </a:extLst>
          </p:cNvPr>
          <p:cNvSpPr/>
          <p:nvPr/>
        </p:nvSpPr>
        <p:spPr>
          <a:xfrm>
            <a:off x="5562054" y="6309320"/>
            <a:ext cx="3365025" cy="307777"/>
          </a:xfrm>
          <a:prstGeom prst="rect">
            <a:avLst/>
          </a:prstGeom>
        </p:spPr>
        <p:txBody>
          <a:bodyPr wrap="none">
            <a:spAutoFit/>
          </a:bodyPr>
          <a:lstStyle/>
          <a:p>
            <a:pPr algn="ctr"/>
            <a:r>
              <a:rPr lang="en-ZA" sz="1400" dirty="0">
                <a:latin typeface="Arial" panose="020B0604020202020204" pitchFamily="34" charset="0"/>
                <a:cs typeface="Arial" panose="020B0604020202020204" pitchFamily="34" charset="0"/>
              </a:rPr>
              <a:t>Date:____________________________</a:t>
            </a:r>
          </a:p>
        </p:txBody>
      </p:sp>
      <p:pic>
        <p:nvPicPr>
          <p:cNvPr id="6" name="Picture 5" descr="Logo&#10;&#10;Description automatically generated">
            <a:extLst>
              <a:ext uri="{FF2B5EF4-FFF2-40B4-BE49-F238E27FC236}">
                <a16:creationId xmlns:a16="http://schemas.microsoft.com/office/drawing/2014/main" id="{6A8D0C0C-14EF-AB35-3D14-3F5313465A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5748" y="176808"/>
            <a:ext cx="443880" cy="443880"/>
          </a:xfrm>
          <a:prstGeom prst="rect">
            <a:avLst/>
          </a:prstGeom>
        </p:spPr>
      </p:pic>
    </p:spTree>
    <p:extLst>
      <p:ext uri="{BB962C8B-B14F-4D97-AF65-F5344CB8AC3E}">
        <p14:creationId xmlns:p14="http://schemas.microsoft.com/office/powerpoint/2010/main" val="83781052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12714</TotalTime>
  <Words>2370</Words>
  <Application>Microsoft Macintosh PowerPoint</Application>
  <PresentationFormat>A4 Paper (210x297 mm)</PresentationFormat>
  <Paragraphs>432</Paragraphs>
  <Slides>27</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Arial Rounded MT Bold</vt:lpstr>
      <vt:lpstr>Bradley Hand ITC</vt:lpstr>
      <vt:lpstr>Calibri</vt:lpstr>
      <vt:lpstr>Corbel</vt:lpstr>
      <vt:lpstr>Custom Design</vt:lpstr>
      <vt:lpstr>PowerPoint Presentation</vt:lpstr>
      <vt:lpstr>Creating Personal Empowerment</vt:lpstr>
      <vt:lpstr>Personal ‘IP’ Assessment</vt:lpstr>
      <vt:lpstr>Work ‘IP’ Assessment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Robert Dersley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Dersley</dc:creator>
  <cp:lastModifiedBy>Dee Blackie</cp:lastModifiedBy>
  <cp:revision>1022</cp:revision>
  <cp:lastPrinted>2017-07-26T12:09:35Z</cp:lastPrinted>
  <dcterms:created xsi:type="dcterms:W3CDTF">2009-04-14T07:37:27Z</dcterms:created>
  <dcterms:modified xsi:type="dcterms:W3CDTF">2022-07-11T12:05:46Z</dcterms:modified>
</cp:coreProperties>
</file>