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Lst>
  <p:notesMasterIdLst>
    <p:notesMasterId r:id="rId20"/>
  </p:notesMasterIdLst>
  <p:sldIdLst>
    <p:sldId id="2224" r:id="rId3"/>
    <p:sldId id="1783" r:id="rId4"/>
    <p:sldId id="373" r:id="rId5"/>
    <p:sldId id="372" r:id="rId6"/>
    <p:sldId id="374" r:id="rId7"/>
    <p:sldId id="375" r:id="rId8"/>
    <p:sldId id="376" r:id="rId9"/>
    <p:sldId id="377" r:id="rId10"/>
    <p:sldId id="2260" r:id="rId11"/>
    <p:sldId id="382" r:id="rId12"/>
    <p:sldId id="2256" r:id="rId13"/>
    <p:sldId id="2257" r:id="rId14"/>
    <p:sldId id="2258" r:id="rId15"/>
    <p:sldId id="2259" r:id="rId16"/>
    <p:sldId id="383" r:id="rId17"/>
    <p:sldId id="384" r:id="rId18"/>
    <p:sldId id="1711" r:id="rId19"/>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82C89"/>
    <a:srgbClr val="5D2E90"/>
    <a:srgbClr val="3E0099"/>
    <a:srgbClr val="FCC618"/>
    <a:srgbClr val="462A88"/>
    <a:srgbClr val="FFD888"/>
    <a:srgbClr val="956D6A"/>
    <a:srgbClr val="7589C4"/>
    <a:srgbClr val="946C6D"/>
    <a:srgbClr val="CA93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02" autoAdjust="0"/>
    <p:restoredTop sz="93810" autoAdjust="0"/>
  </p:normalViewPr>
  <p:slideViewPr>
    <p:cSldViewPr snapToGrid="0">
      <p:cViewPr varScale="1">
        <p:scale>
          <a:sx n="120" d="100"/>
          <a:sy n="120" d="100"/>
        </p:scale>
        <p:origin x="992" y="176"/>
      </p:cViewPr>
      <p:guideLst/>
    </p:cSldViewPr>
  </p:slideViewPr>
  <p:outlineViewPr>
    <p:cViewPr>
      <p:scale>
        <a:sx n="33" d="100"/>
        <a:sy n="33" d="100"/>
      </p:scale>
      <p:origin x="0" y="-17412"/>
    </p:cViewPr>
  </p:outlineViewPr>
  <p:notesTextViewPr>
    <p:cViewPr>
      <p:scale>
        <a:sx n="66" d="100"/>
        <a:sy n="66" d="100"/>
      </p:scale>
      <p:origin x="0" y="0"/>
    </p:cViewPr>
  </p:notesTextViewPr>
  <p:sorterViewPr>
    <p:cViewPr varScale="1">
      <p:scale>
        <a:sx n="1" d="1"/>
        <a:sy n="1" d="1"/>
      </p:scale>
      <p:origin x="0" y="0"/>
    </p:cViewPr>
  </p:sorterViewPr>
  <p:notesViewPr>
    <p:cSldViewPr snapToGrid="0">
      <p:cViewPr varScale="1">
        <p:scale>
          <a:sx n="44" d="100"/>
          <a:sy n="44" d="100"/>
        </p:scale>
        <p:origin x="1916"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2021/12/13</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helps you to understand what you should do if you find an abandoned child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Abandonment is when a child has been left by their biological parents or caregivers in a safe or unsafe space for a period of more than three months without any care.  </a:t>
            </a:r>
          </a:p>
          <a:p>
            <a:r>
              <a:rPr lang="en-US" dirty="0"/>
              <a:t>In some countries, child abandonment is a criminal act.  Unsafe abandonment can often lead to the death of the child. </a:t>
            </a:r>
          </a:p>
          <a:p>
            <a:r>
              <a:rPr lang="en-ZA" sz="1200" kern="1200" dirty="0">
                <a:solidFill>
                  <a:schemeClr val="tx1"/>
                </a:solidFill>
                <a:effectLst/>
                <a:latin typeface="+mn-lt"/>
                <a:ea typeface="+mn-ea"/>
                <a:cs typeface="+mn-cs"/>
              </a:rPr>
              <a:t>There are a number of reasons for child abandonment, these include rapid urbanisation, restrictive legislation specifying who can and who can’t enter a child protection system, poverty, high levels of violence, extreme gender inequality, the HIV/AIDS pandemic and diminishing family support for young women who find themselves experiencing an unplanned or crisis pregnancy.  </a:t>
            </a:r>
          </a:p>
          <a:p>
            <a:r>
              <a:rPr lang="en-ZA" sz="1200" kern="1200" dirty="0">
                <a:solidFill>
                  <a:schemeClr val="tx1"/>
                </a:solidFill>
                <a:effectLst/>
                <a:latin typeface="+mn-lt"/>
                <a:ea typeface="+mn-ea"/>
                <a:cs typeface="+mn-cs"/>
              </a:rPr>
              <a:t>The process that follows explains what you should do if you find an abandoned child in your community, and how to get them into the child protection system as quickly as possible.</a:t>
            </a:r>
            <a:br>
              <a:rPr lang="en-ZA"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50896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If a child is found abandoned, the first step is to contact a recognised child protection officer such as the police, a social worker, a registered child protection organisation or a representative of the Department of Social Development.  </a:t>
            </a:r>
          </a:p>
          <a:p>
            <a:r>
              <a:rPr lang="en-ZA" sz="1200" kern="1200" dirty="0">
                <a:solidFill>
                  <a:schemeClr val="tx1"/>
                </a:solidFill>
                <a:effectLst/>
                <a:latin typeface="+mn-lt"/>
                <a:ea typeface="+mn-ea"/>
                <a:cs typeface="+mn-cs"/>
              </a:rPr>
              <a:t>They will take custody of the child and place them in the care of a social worker who can manage their case.  </a:t>
            </a:r>
          </a:p>
          <a:p>
            <a:br>
              <a:rPr lang="en-ZA"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2296134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Sadly, abandoned children who die, or are found dead, are buried in a municipal grave, with no acknowledgement of their individual personhood.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1905969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social worker will gain all the legal documentation required to manage the abandoned child from the children’s court.</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433720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includes putting the child into a place of safety which includes a baby or children’s home or foster care.</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3236154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Once the child is safe, they will need a  medical and age assessment and the administering ARV medication if it is believed that the child may be at risk from exposure to HIV and AIDS at their birth.</a:t>
            </a:r>
            <a:endParaRPr lang="en-ZA" dirty="0">
              <a:effectLst/>
            </a:endParaRPr>
          </a:p>
          <a:p>
            <a:r>
              <a:rPr lang="en-ZA" sz="1200" kern="1200" dirty="0">
                <a:solidFill>
                  <a:schemeClr val="tx1"/>
                </a:solidFill>
                <a:effectLst/>
                <a:latin typeface="+mn-lt"/>
                <a:ea typeface="+mn-ea"/>
                <a:cs typeface="+mn-cs"/>
              </a:rPr>
              <a:t>The police and social worker then work together to conduct a detailed investigation to try and find the birth parents or extended biological family, this includes advertising for the parents in a local newspaper.</a:t>
            </a:r>
            <a:br>
              <a:rPr lang="en-ZA"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3977951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If the parents are found, the social worker will need to decide how to proceed.  If the child was left in a safe place, such as the hospital or a baby home or safe, and the mother was under extreme stress at the time of the abandonment, they may consider counselling and family reunification over time.   </a:t>
            </a:r>
          </a:p>
          <a:p>
            <a:r>
              <a:rPr lang="en-ZA" sz="1200" kern="1200" dirty="0">
                <a:solidFill>
                  <a:schemeClr val="tx1"/>
                </a:solidFill>
                <a:effectLst/>
                <a:latin typeface="+mn-lt"/>
                <a:ea typeface="+mn-ea"/>
                <a:cs typeface="+mn-cs"/>
              </a:rPr>
              <a:t>If, however, the child was abandoned in an unsafe place and placed at risk, the police and social worker may consider charging the mother with concealment of birth and even attempted murder, if the mother intended for the child to die. </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3360340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Other options considered include kinship care, foster care and residential care, until a permanent solution can be found for the child such as through the process of adoption.</a:t>
            </a:r>
            <a:br>
              <a:rPr lang="en-ZA"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169296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Should the family of an abandoned child be located then reunification will always be considered first. If, however the family or parents do not cooperate with reunification efforts, then adoption can still be considered.</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1970690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Kinship care refers to placing a child into the care of another family member, such as the child’s grandparents or a close relative. </a:t>
            </a:r>
          </a:p>
          <a:p>
            <a:r>
              <a:rPr lang="en-ZA" sz="1200" kern="1200" dirty="0">
                <a:solidFill>
                  <a:schemeClr val="tx1"/>
                </a:solidFill>
                <a:effectLst/>
                <a:latin typeface="+mn-lt"/>
                <a:ea typeface="+mn-ea"/>
                <a:cs typeface="+mn-cs"/>
              </a:rPr>
              <a:t>The courts and child protection officers must ensure that these family members are fit to care for the child in question.</a:t>
            </a:r>
          </a:p>
          <a:p>
            <a:r>
              <a:rPr lang="en-ZA" sz="1200" kern="1200" dirty="0">
                <a:solidFill>
                  <a:schemeClr val="tx1"/>
                </a:solidFill>
                <a:effectLst/>
                <a:latin typeface="+mn-lt"/>
                <a:ea typeface="+mn-ea"/>
                <a:cs typeface="+mn-cs"/>
              </a:rPr>
              <a:t>This can be done through a formal foster care placement or adoption, or through an informal arrangement between family members. </a:t>
            </a:r>
          </a:p>
          <a:p>
            <a:r>
              <a:rPr lang="en-ZA" sz="1200" kern="1200" dirty="0">
                <a:solidFill>
                  <a:schemeClr val="tx1"/>
                </a:solidFill>
                <a:effectLst/>
                <a:latin typeface="+mn-lt"/>
                <a:ea typeface="+mn-ea"/>
                <a:cs typeface="+mn-cs"/>
              </a:rPr>
              <a:t>It is important to note that Kinship care can have a negative impact on older family members as they are expected to take care of young children, well into old age, which can lead to high levels of stress and anxiety. </a:t>
            </a:r>
          </a:p>
          <a:p>
            <a:r>
              <a:rPr lang="en-ZA" sz="1200" kern="1200" dirty="0">
                <a:solidFill>
                  <a:schemeClr val="tx1"/>
                </a:solidFill>
                <a:effectLst/>
                <a:latin typeface="+mn-lt"/>
                <a:ea typeface="+mn-ea"/>
                <a:cs typeface="+mn-cs"/>
              </a:rPr>
              <a:t>Financial considerations also need to be taken into account and whether the family member is in a financial position to take on another dependent.</a:t>
            </a:r>
            <a:endParaRPr lang="en-US" dirty="0"/>
          </a:p>
          <a:p>
            <a:r>
              <a:rPr lang="en-ZA" sz="1200" kern="1200" dirty="0">
                <a:solidFill>
                  <a:schemeClr val="tx1"/>
                </a:solidFill>
                <a:effectLst/>
                <a:latin typeface="+mn-lt"/>
                <a:ea typeface="+mn-ea"/>
                <a:cs typeface="+mn-cs"/>
              </a:rPr>
              <a:t>This option does ensure that the child is still connected to their biological family which can support the cultural needs of the child. </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3949039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Foster care is a temporary child protection solution to give parents or guardians an opportunity to remediate the challenges that led to their child’s abandonment</a:t>
            </a:r>
          </a:p>
          <a:p>
            <a:r>
              <a:rPr lang="en-ZA" sz="1200" kern="1200" dirty="0">
                <a:solidFill>
                  <a:schemeClr val="tx1"/>
                </a:solidFill>
                <a:effectLst/>
                <a:latin typeface="+mn-lt"/>
                <a:ea typeface="+mn-ea"/>
                <a:cs typeface="+mn-cs"/>
              </a:rPr>
              <a:t>Foster care is legal, when conducted in accordance with the Children’s Act, and is a good temporary solution for keeping a child safe and secure. </a:t>
            </a:r>
          </a:p>
          <a:p>
            <a:r>
              <a:rPr lang="en-ZA" sz="1200" kern="1200" dirty="0">
                <a:solidFill>
                  <a:schemeClr val="tx1"/>
                </a:solidFill>
                <a:effectLst/>
                <a:latin typeface="+mn-lt"/>
                <a:ea typeface="+mn-ea"/>
                <a:cs typeface="+mn-cs"/>
              </a:rPr>
              <a:t>The child can remain in contact with their parents, if they desire this, usually under supervision. </a:t>
            </a:r>
          </a:p>
          <a:p>
            <a:r>
              <a:rPr lang="en-ZA" sz="1200" kern="1200" dirty="0">
                <a:solidFill>
                  <a:schemeClr val="tx1"/>
                </a:solidFill>
                <a:effectLst/>
                <a:latin typeface="+mn-lt"/>
                <a:ea typeface="+mn-ea"/>
                <a:cs typeface="+mn-cs"/>
              </a:rPr>
              <a:t>Foster parents are entitled to a foster care grant which they can apply for at their local Department of Social Development.  </a:t>
            </a:r>
          </a:p>
          <a:p>
            <a:r>
              <a:rPr lang="en-ZA" sz="1200" kern="1200" dirty="0">
                <a:solidFill>
                  <a:schemeClr val="tx1"/>
                </a:solidFill>
                <a:effectLst/>
                <a:latin typeface="+mn-lt"/>
                <a:ea typeface="+mn-ea"/>
                <a:cs typeface="+mn-cs"/>
              </a:rPr>
              <a:t>As it is a temporary solution, however, there are some concerns that need to be raised.</a:t>
            </a:r>
          </a:p>
          <a:p>
            <a:r>
              <a:rPr lang="en-ZA" sz="1200" kern="1200" dirty="0">
                <a:solidFill>
                  <a:schemeClr val="tx1"/>
                </a:solidFill>
                <a:effectLst/>
                <a:latin typeface="+mn-lt"/>
                <a:ea typeface="+mn-ea"/>
                <a:cs typeface="+mn-cs"/>
              </a:rPr>
              <a:t>Foster care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they may not be able to bond with a primary care giver and as a result they could feel insecure and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1716387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Institutional or residential care is when a child is placed in a children’s home, or a group foster care home after going through the necessary process in court. </a:t>
            </a:r>
          </a:p>
          <a:p>
            <a:r>
              <a:rPr lang="en-ZA" sz="1200" kern="1200" dirty="0">
                <a:solidFill>
                  <a:schemeClr val="tx1"/>
                </a:solidFill>
                <a:effectLst/>
                <a:latin typeface="+mn-lt"/>
                <a:ea typeface="+mn-ea"/>
                <a:cs typeface="+mn-cs"/>
              </a:rPr>
              <a:t>As with foster care, this option is a temporary child protection solution to give parents or guardians an opportunity to remediate the challenges that led to their child’s abandonment.</a:t>
            </a:r>
          </a:p>
          <a:p>
            <a:r>
              <a:rPr lang="en-ZA" sz="1200" kern="1200" dirty="0">
                <a:solidFill>
                  <a:schemeClr val="tx1"/>
                </a:solidFill>
                <a:effectLst/>
                <a:latin typeface="+mn-lt"/>
                <a:ea typeface="+mn-ea"/>
                <a:cs typeface="+mn-cs"/>
              </a:rPr>
              <a:t>The child can remain in contact with their parents if they desire this, usually under supervision.</a:t>
            </a:r>
          </a:p>
          <a:p>
            <a:r>
              <a:rPr lang="en-ZA" sz="1200" kern="1200" dirty="0">
                <a:solidFill>
                  <a:schemeClr val="tx1"/>
                </a:solidFill>
                <a:effectLst/>
                <a:latin typeface="+mn-lt"/>
                <a:ea typeface="+mn-ea"/>
                <a:cs typeface="+mn-cs"/>
              </a:rPr>
              <a:t>The home will take full responsibility for the care and education of the child whilst he or she is in their care.  </a:t>
            </a:r>
          </a:p>
          <a:p>
            <a:r>
              <a:rPr lang="en-ZA" sz="1200" kern="1200" dirty="0">
                <a:solidFill>
                  <a:schemeClr val="tx1"/>
                </a:solidFill>
                <a:effectLst/>
                <a:latin typeface="+mn-lt"/>
                <a:ea typeface="+mn-ea"/>
                <a:cs typeface="+mn-cs"/>
              </a:rPr>
              <a:t>As it is a temporary solution, however, there are some concerns that need to be raised.</a:t>
            </a:r>
          </a:p>
          <a:p>
            <a:r>
              <a:rPr lang="en-ZA" sz="1200" kern="1200" dirty="0">
                <a:solidFill>
                  <a:schemeClr val="tx1"/>
                </a:solidFill>
                <a:effectLst/>
                <a:latin typeface="+mn-lt"/>
                <a:ea typeface="+mn-ea"/>
                <a:cs typeface="+mn-cs"/>
              </a:rPr>
              <a:t>As with Foster Care, a children’s home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as children’s homes rely on shift workers. </a:t>
            </a:r>
          </a:p>
          <a:p>
            <a:r>
              <a:rPr lang="en-ZA" sz="1200" kern="1200" dirty="0">
                <a:solidFill>
                  <a:schemeClr val="tx1"/>
                </a:solidFill>
                <a:effectLst/>
                <a:latin typeface="+mn-lt"/>
                <a:ea typeface="+mn-ea"/>
                <a:cs typeface="+mn-cs"/>
              </a:rPr>
              <a:t>They may not be able to bond with a primary care giver and as a result they could feel insecure and once again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1693930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Adoption is believed to be the best long-term solution for a child outside of being cared for by their own family. </a:t>
            </a:r>
          </a:p>
          <a:p>
            <a:r>
              <a:rPr lang="en-ZA" sz="1200" kern="1200" dirty="0">
                <a:solidFill>
                  <a:schemeClr val="tx1"/>
                </a:solidFill>
                <a:effectLst/>
                <a:latin typeface="+mn-lt"/>
                <a:ea typeface="+mn-ea"/>
                <a:cs typeface="+mn-cs"/>
              </a:rPr>
              <a:t>It is a legal process that is conducted in accordance with the Children’s Act. </a:t>
            </a:r>
          </a:p>
          <a:p>
            <a:r>
              <a:rPr lang="en-ZA" sz="1200" kern="1200" dirty="0">
                <a:solidFill>
                  <a:schemeClr val="tx1"/>
                </a:solidFill>
                <a:effectLst/>
                <a:latin typeface="+mn-lt"/>
                <a:ea typeface="+mn-ea"/>
                <a:cs typeface="+mn-cs"/>
              </a:rPr>
              <a:t>The child would get a new family that has been carefully selected to meet their needs in a stable, permanent and loving home. </a:t>
            </a:r>
          </a:p>
          <a:p>
            <a:r>
              <a:rPr lang="en-ZA" sz="1200" kern="1200" dirty="0">
                <a:solidFill>
                  <a:schemeClr val="tx1"/>
                </a:solidFill>
                <a:effectLst/>
                <a:latin typeface="+mn-lt"/>
                <a:ea typeface="+mn-ea"/>
                <a:cs typeface="+mn-cs"/>
              </a:rPr>
              <a:t>Some adoptees struggle with their identity formation due to living with an adopted family, rather than their biological family. </a:t>
            </a:r>
          </a:p>
          <a:p>
            <a:r>
              <a:rPr lang="en-ZA" sz="1200" kern="1200" dirty="0">
                <a:solidFill>
                  <a:schemeClr val="tx1"/>
                </a:solidFill>
                <a:effectLst/>
                <a:latin typeface="+mn-lt"/>
                <a:ea typeface="+mn-ea"/>
                <a:cs typeface="+mn-cs"/>
              </a:rPr>
              <a:t>The child may choose to meet their biological parents when they become an adult, but this is at their discretion.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3678045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If no relatives are found for the child, the social worker will need to obtain identification and registration documentation for the child, including a birth certificate.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3332693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child will then be placed on the register of adoptable children and parents.  The social worker or child protection organisation will then attempt to match the child with parents through the process of adoption.</a:t>
            </a:r>
          </a:p>
          <a:p>
            <a:r>
              <a:rPr lang="en-ZA" sz="1200" kern="1200" dirty="0">
                <a:solidFill>
                  <a:schemeClr val="tx1"/>
                </a:solidFill>
                <a:effectLst/>
                <a:latin typeface="+mn-lt"/>
                <a:ea typeface="+mn-ea"/>
                <a:cs typeface="+mn-cs"/>
              </a:rPr>
              <a:t>For more information on the process of adoption, watch the relevant Courage video or download the process poster at Courage Child Protection dot com</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128439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12/13/21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58593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2768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503983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2021/12/13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5789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2021/12/13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514716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2021/12/13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283728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2021/12/13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76448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972094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334344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934616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83167779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12/13/21</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12/13/21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12427627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4400435" y="1335837"/>
            <a:ext cx="7509164"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What should you </a:t>
            </a:r>
          </a:p>
          <a:p>
            <a:pPr>
              <a:defRPr/>
            </a:pPr>
            <a:r>
              <a:rPr lang="en-ZA" sz="6000" b="1" dirty="0">
                <a:solidFill>
                  <a:schemeClr val="bg1"/>
                </a:solidFill>
                <a:latin typeface="Century Gothic" panose="020B0502020202020204" pitchFamily="34" charset="0"/>
                <a:ea typeface="MS PGothic" panose="020B0600070205080204" pitchFamily="34" charset="-128"/>
              </a:rPr>
              <a:t>do if you find an abandoned child </a:t>
            </a:r>
          </a:p>
          <a:p>
            <a:pPr>
              <a:defRPr/>
            </a:pPr>
            <a:r>
              <a:rPr lang="en-ZA" sz="6000" b="1" dirty="0">
                <a:solidFill>
                  <a:schemeClr val="bg1"/>
                </a:solidFill>
                <a:latin typeface="Century Gothic" panose="020B0502020202020204" pitchFamily="34" charset="0"/>
                <a:ea typeface="MS PGothic" panose="020B0600070205080204" pitchFamily="34" charset="-128"/>
              </a:rPr>
              <a:t>in your community?</a:t>
            </a:r>
          </a:p>
        </p:txBody>
      </p:sp>
      <p:pic>
        <p:nvPicPr>
          <p:cNvPr id="5" name="Picture 4" descr="Logo&#10;&#10;Description automatically generated">
            <a:extLst>
              <a:ext uri="{FF2B5EF4-FFF2-40B4-BE49-F238E27FC236}">
                <a16:creationId xmlns:a16="http://schemas.microsoft.com/office/drawing/2014/main" id="{3C8D2A29-D122-5C44-BE1E-6C86DF3C9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
        <p:nvSpPr>
          <p:cNvPr id="9" name="TextBox 8">
            <a:extLst>
              <a:ext uri="{FF2B5EF4-FFF2-40B4-BE49-F238E27FC236}">
                <a16:creationId xmlns:a16="http://schemas.microsoft.com/office/drawing/2014/main" id="{53A2AA5A-09F6-304F-82AC-7D8A8C5DF9EB}"/>
              </a:ext>
            </a:extLst>
          </p:cNvPr>
          <p:cNvSpPr txBox="1"/>
          <p:nvPr/>
        </p:nvSpPr>
        <p:spPr>
          <a:xfrm>
            <a:off x="2687843" y="6068511"/>
            <a:ext cx="6615914" cy="553998"/>
          </a:xfrm>
          <a:prstGeom prst="rect">
            <a:avLst/>
          </a:prstGeom>
          <a:noFill/>
        </p:spPr>
        <p:txBody>
          <a:bodyPr wrap="none">
            <a:spAutoFit/>
          </a:bodyPr>
          <a:lstStyle/>
          <a:p>
            <a:pPr>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p>
        </p:txBody>
      </p:sp>
    </p:spTree>
    <p:extLst>
      <p:ext uri="{BB962C8B-B14F-4D97-AF65-F5344CB8AC3E}">
        <p14:creationId xmlns:p14="http://schemas.microsoft.com/office/powerpoint/2010/main" val="3876026946"/>
      </p:ext>
    </p:extLst>
  </p:cSld>
  <p:clrMapOvr>
    <a:masterClrMapping/>
  </p:clrMapOvr>
  <mc:AlternateContent xmlns:mc="http://schemas.openxmlformats.org/markup-compatibility/2006" xmlns:p14="http://schemas.microsoft.com/office/powerpoint/2010/main">
    <mc:Choice Requires="p14">
      <p:transition spd="slow" p14:dur="2000" advTm="6908"/>
    </mc:Choice>
    <mc:Fallback xmlns="">
      <p:transition spd="slow" advTm="690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6" name="Straight Connector 5">
            <a:extLst>
              <a:ext uri="{FF2B5EF4-FFF2-40B4-BE49-F238E27FC236}">
                <a16:creationId xmlns:a16="http://schemas.microsoft.com/office/drawing/2014/main" id="{1C198A8B-997A-47EF-A530-980D4E20F90E}"/>
              </a:ext>
            </a:extLst>
          </p:cNvPr>
          <p:cNvCxnSpPr>
            <a:cxnSpLocks/>
          </p:cNvCxnSpPr>
          <p:nvPr/>
        </p:nvCxnSpPr>
        <p:spPr>
          <a:xfrm>
            <a:off x="1658658" y="34012"/>
            <a:ext cx="11043001"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8" name="Picture 7" descr="A screenshot of a cell phone&#10;&#10;Description generated with very high confidence">
            <a:extLst>
              <a:ext uri="{FF2B5EF4-FFF2-40B4-BE49-F238E27FC236}">
                <a16:creationId xmlns:a16="http://schemas.microsoft.com/office/drawing/2014/main" id="{1E2CF244-18CC-47D2-8D35-EBDFF61B1242}"/>
              </a:ext>
            </a:extLst>
          </p:cNvPr>
          <p:cNvPicPr>
            <a:picLocks noChangeAspect="1"/>
          </p:cNvPicPr>
          <p:nvPr/>
        </p:nvPicPr>
        <p:blipFill rotWithShape="1">
          <a:blip r:embed="rId3">
            <a:extLst>
              <a:ext uri="{28A0092B-C50C-407E-A947-70E740481C1C}">
                <a14:useLocalDpi xmlns:a14="http://schemas.microsoft.com/office/drawing/2010/main" val="0"/>
              </a:ext>
            </a:extLst>
          </a:blip>
          <a:srcRect l="10909" t="63170" r="22450" b="18088"/>
          <a:stretch/>
        </p:blipFill>
        <p:spPr>
          <a:xfrm>
            <a:off x="7336241" y="5074565"/>
            <a:ext cx="2657475" cy="1494807"/>
          </a:xfrm>
          <a:prstGeom prst="rect">
            <a:avLst/>
          </a:prstGeom>
          <a:ln>
            <a:noFill/>
          </a:ln>
        </p:spPr>
      </p:pic>
      <p:pic>
        <p:nvPicPr>
          <p:cNvPr id="10" name="Picture 9">
            <a:extLst>
              <a:ext uri="{FF2B5EF4-FFF2-40B4-BE49-F238E27FC236}">
                <a16:creationId xmlns:a16="http://schemas.microsoft.com/office/drawing/2014/main" id="{1155EA54-B25D-4099-85FC-39E49DCAA029}"/>
              </a:ext>
            </a:extLst>
          </p:cNvPr>
          <p:cNvPicPr>
            <a:picLocks noChangeAspect="1"/>
          </p:cNvPicPr>
          <p:nvPr/>
        </p:nvPicPr>
        <p:blipFill rotWithShape="1">
          <a:blip r:embed="rId4">
            <a:extLst>
              <a:ext uri="{28A0092B-C50C-407E-A947-70E740481C1C}">
                <a14:useLocalDpi xmlns:a14="http://schemas.microsoft.com/office/drawing/2010/main" val="0"/>
              </a:ext>
            </a:extLst>
          </a:blip>
          <a:srcRect b="45788"/>
          <a:stretch/>
        </p:blipFill>
        <p:spPr>
          <a:xfrm>
            <a:off x="1917066" y="34013"/>
            <a:ext cx="3987749" cy="4323669"/>
          </a:xfrm>
          <a:prstGeom prst="rect">
            <a:avLst/>
          </a:prstGeom>
          <a:ln>
            <a:noFill/>
          </a:ln>
        </p:spPr>
      </p:pic>
      <p:pic>
        <p:nvPicPr>
          <p:cNvPr id="4" name="Picture 3">
            <a:extLst>
              <a:ext uri="{FF2B5EF4-FFF2-40B4-BE49-F238E27FC236}">
                <a16:creationId xmlns:a16="http://schemas.microsoft.com/office/drawing/2014/main" id="{D1377D8B-1669-4189-BE22-120E6003BE80}"/>
              </a:ext>
            </a:extLst>
          </p:cNvPr>
          <p:cNvPicPr>
            <a:picLocks noChangeAspect="1"/>
          </p:cNvPicPr>
          <p:nvPr/>
        </p:nvPicPr>
        <p:blipFill rotWithShape="1">
          <a:blip r:embed="rId4">
            <a:extLst>
              <a:ext uri="{28A0092B-C50C-407E-A947-70E740481C1C}">
                <a14:useLocalDpi xmlns:a14="http://schemas.microsoft.com/office/drawing/2010/main" val="0"/>
              </a:ext>
            </a:extLst>
          </a:blip>
          <a:srcRect t="60477" r="44091" b="14981"/>
          <a:stretch/>
        </p:blipFill>
        <p:spPr>
          <a:xfrm>
            <a:off x="6899010" y="1871492"/>
            <a:ext cx="2229512" cy="1957389"/>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63FBFA2A-418A-4FC2-979C-F7A1664B98E3}"/>
              </a:ext>
            </a:extLst>
          </p:cNvPr>
          <p:cNvPicPr>
            <a:picLocks noChangeAspect="1"/>
          </p:cNvPicPr>
          <p:nvPr/>
        </p:nvPicPr>
        <p:blipFill rotWithShape="1">
          <a:blip r:embed="rId3">
            <a:extLst>
              <a:ext uri="{28A0092B-C50C-407E-A947-70E740481C1C}">
                <a14:useLocalDpi xmlns:a14="http://schemas.microsoft.com/office/drawing/2010/main" val="0"/>
              </a:ext>
            </a:extLst>
          </a:blip>
          <a:srcRect l="15329" t="37074" r="12656" b="45089"/>
          <a:stretch/>
        </p:blipFill>
        <p:spPr>
          <a:xfrm>
            <a:off x="4532320" y="4963074"/>
            <a:ext cx="2871787" cy="1422625"/>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CE565F40-29F4-4C42-B9E5-3A2A87867D4B}"/>
              </a:ext>
            </a:extLst>
          </p:cNvPr>
          <p:cNvPicPr>
            <a:picLocks noChangeAspect="1"/>
          </p:cNvPicPr>
          <p:nvPr/>
        </p:nvPicPr>
        <p:blipFill rotWithShape="1">
          <a:blip r:embed="rId3">
            <a:extLst>
              <a:ext uri="{28A0092B-C50C-407E-A947-70E740481C1C}">
                <a14:useLocalDpi xmlns:a14="http://schemas.microsoft.com/office/drawing/2010/main" val="0"/>
              </a:ext>
            </a:extLst>
          </a:blip>
          <a:srcRect l="20345" t="12545" r="20538" b="73661"/>
          <a:stretch/>
        </p:blipFill>
        <p:spPr>
          <a:xfrm>
            <a:off x="2001399" y="5054644"/>
            <a:ext cx="2357437" cy="1100134"/>
          </a:xfrm>
          <a:prstGeom prst="rect">
            <a:avLst/>
          </a:prstGeom>
          <a:ln>
            <a:noFill/>
          </a:ln>
        </p:spPr>
      </p:pic>
    </p:spTree>
    <p:extLst>
      <p:ext uri="{BB962C8B-B14F-4D97-AF65-F5344CB8AC3E}">
        <p14:creationId xmlns:p14="http://schemas.microsoft.com/office/powerpoint/2010/main" val="307760205"/>
      </p:ext>
    </p:extLst>
  </p:cSld>
  <p:clrMapOvr>
    <a:masterClrMapping/>
  </p:clrMapOvr>
  <mc:AlternateContent xmlns:mc="http://schemas.openxmlformats.org/markup-compatibility/2006" xmlns:p14="http://schemas.microsoft.com/office/powerpoint/2010/main">
    <mc:Choice Requires="p14">
      <p:transition spd="slow" p14:dur="2000" advTm="45042"/>
    </mc:Choice>
    <mc:Fallback xmlns="">
      <p:transition spd="slow" advTm="4504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1965" y="1813495"/>
            <a:ext cx="2495550" cy="351472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294" y="1476375"/>
            <a:ext cx="3524250" cy="3905250"/>
          </a:xfrm>
          <a:prstGeom prst="rect">
            <a:avLst/>
          </a:prstGeom>
        </p:spPr>
      </p:pic>
      <p:sp>
        <p:nvSpPr>
          <p:cNvPr id="16" name="Right Arrow 15"/>
          <p:cNvSpPr/>
          <p:nvPr/>
        </p:nvSpPr>
        <p:spPr>
          <a:xfrm>
            <a:off x="4836744" y="4687803"/>
            <a:ext cx="1343173"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403504173"/>
      </p:ext>
    </p:extLst>
  </p:cSld>
  <p:clrMapOvr>
    <a:masterClrMapping/>
  </p:clrMapOvr>
  <mc:AlternateContent xmlns:mc="http://schemas.openxmlformats.org/markup-compatibility/2006" xmlns:p14="http://schemas.microsoft.com/office/powerpoint/2010/main">
    <mc:Choice Requires="p14">
      <p:transition spd="slow" p14:dur="2000" advTm="19112"/>
    </mc:Choice>
    <mc:Fallback xmlns="">
      <p:transition spd="slow" advTm="1911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1999"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640844" y="2262659"/>
            <a:ext cx="2976954" cy="3533775"/>
          </a:xfrm>
          <a:prstGeom prst="rect">
            <a:avLst/>
          </a:prstGeom>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021540" y="3043709"/>
            <a:ext cx="2201586" cy="2752725"/>
          </a:xfrm>
          <a:prstGeom prst="rect">
            <a:avLst/>
          </a:prstGeom>
        </p:spPr>
      </p:pic>
      <p:pic>
        <p:nvPicPr>
          <p:cNvPr id="35" name="Picture 3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097716" y="3576132"/>
            <a:ext cx="2850509" cy="700286"/>
          </a:xfrm>
          <a:prstGeom prst="rect">
            <a:avLst/>
          </a:prstGeom>
        </p:spPr>
      </p:pic>
      <p:sp>
        <p:nvSpPr>
          <p:cNvPr id="32" name="Bent Arrow 31"/>
          <p:cNvSpPr/>
          <p:nvPr/>
        </p:nvSpPr>
        <p:spPr>
          <a:xfrm flipV="1">
            <a:off x="3539013" y="4189914"/>
            <a:ext cx="1035226" cy="1387581"/>
          </a:xfrm>
          <a:prstGeom prst="bentArrow">
            <a:avLst>
              <a:gd name="adj1" fmla="val 25000"/>
              <a:gd name="adj2" fmla="val 25000"/>
              <a:gd name="adj3" fmla="val 25000"/>
              <a:gd name="adj4" fmla="val 22855"/>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33" name="Right Arrow 32"/>
          <p:cNvSpPr/>
          <p:nvPr/>
        </p:nvSpPr>
        <p:spPr>
          <a:xfrm>
            <a:off x="7605585" y="5044790"/>
            <a:ext cx="415955"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2093274" y="834868"/>
            <a:ext cx="2850509" cy="2701894"/>
          </a:xfrm>
          <a:prstGeom prst="rect">
            <a:avLst/>
          </a:prstGeom>
        </p:spPr>
      </p:pic>
    </p:spTree>
    <p:extLst>
      <p:ext uri="{BB962C8B-B14F-4D97-AF65-F5344CB8AC3E}">
        <p14:creationId xmlns:p14="http://schemas.microsoft.com/office/powerpoint/2010/main" val="1179975743"/>
      </p:ext>
    </p:extLst>
  </p:cSld>
  <p:clrMapOvr>
    <a:masterClrMapping/>
  </p:clrMapOvr>
  <mc:AlternateContent xmlns:mc="http://schemas.openxmlformats.org/markup-compatibility/2006" xmlns:p14="http://schemas.microsoft.com/office/powerpoint/2010/main">
    <mc:Choice Requires="p14">
      <p:transition spd="slow" p14:dur="2000" advTm="8461"/>
    </mc:Choice>
    <mc:Fallback xmlns="">
      <p:transition spd="slow" advTm="846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3055" y="1316903"/>
            <a:ext cx="3028950" cy="3057525"/>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119533" y="937839"/>
            <a:ext cx="4972050" cy="4757564"/>
          </a:xfrm>
          <a:prstGeom prst="rect">
            <a:avLst/>
          </a:prstGeom>
        </p:spPr>
      </p:pic>
      <p:sp>
        <p:nvSpPr>
          <p:cNvPr id="19" name="Bent Arrow 18"/>
          <p:cNvSpPr/>
          <p:nvPr/>
        </p:nvSpPr>
        <p:spPr>
          <a:xfrm flipV="1">
            <a:off x="3754549" y="4262741"/>
            <a:ext cx="2151010" cy="1432662"/>
          </a:xfrm>
          <a:prstGeom prst="bentArrow">
            <a:avLst>
              <a:gd name="adj1" fmla="val 17451"/>
              <a:gd name="adj2" fmla="val 20882"/>
              <a:gd name="adj3" fmla="val 25000"/>
              <a:gd name="adj4" fmla="val 15306"/>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775150108"/>
      </p:ext>
    </p:extLst>
  </p:cSld>
  <p:clrMapOvr>
    <a:masterClrMapping/>
  </p:clrMapOvr>
  <mc:AlternateContent xmlns:mc="http://schemas.openxmlformats.org/markup-compatibility/2006" xmlns:p14="http://schemas.microsoft.com/office/powerpoint/2010/main">
    <mc:Choice Requires="p14">
      <p:transition spd="slow" p14:dur="2000" advTm="6506"/>
    </mc:Choice>
    <mc:Fallback xmlns="">
      <p:transition spd="slow" advTm="650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9863" y="423785"/>
            <a:ext cx="5312273" cy="5458064"/>
          </a:xfrm>
          <a:prstGeom prst="rect">
            <a:avLst/>
          </a:prstGeom>
        </p:spPr>
      </p:pic>
    </p:spTree>
    <p:extLst>
      <p:ext uri="{BB962C8B-B14F-4D97-AF65-F5344CB8AC3E}">
        <p14:creationId xmlns:p14="http://schemas.microsoft.com/office/powerpoint/2010/main" val="3927087296"/>
      </p:ext>
    </p:extLst>
  </p:cSld>
  <p:clrMapOvr>
    <a:masterClrMapping/>
  </p:clrMapOvr>
  <mc:AlternateContent xmlns:mc="http://schemas.openxmlformats.org/markup-compatibility/2006" xmlns:p14="http://schemas.microsoft.com/office/powerpoint/2010/main">
    <mc:Choice Requires="p14">
      <p:transition spd="slow" p14:dur="2000" advTm="7180"/>
    </mc:Choice>
    <mc:Fallback xmlns="">
      <p:transition spd="slow" advTm="718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652"/>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158835" y="709923"/>
            <a:ext cx="2830352" cy="2352007"/>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7100" y="3323484"/>
            <a:ext cx="2762250" cy="27051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0690" y="3186298"/>
            <a:ext cx="2703182" cy="2075477"/>
          </a:xfrm>
          <a:prstGeom prst="rect">
            <a:avLst/>
          </a:prstGeom>
        </p:spPr>
      </p:pic>
      <p:pic>
        <p:nvPicPr>
          <p:cNvPr id="28" name="Picture 27"/>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975275" y="3008148"/>
            <a:ext cx="3252444" cy="694123"/>
          </a:xfrm>
          <a:prstGeom prst="rect">
            <a:avLst/>
          </a:prstGeom>
        </p:spPr>
      </p:pic>
      <p:pic>
        <p:nvPicPr>
          <p:cNvPr id="29" name="Picture 28"/>
          <p:cNvPicPr>
            <a:picLocks noChangeAspect="1"/>
          </p:cNvPicPr>
          <p:nvPr/>
        </p:nvPicPr>
        <p:blipFill rotWithShape="1">
          <a:blip r:embed="rId7" cstate="print">
            <a:extLst>
              <a:ext uri="{28A0092B-C50C-407E-A947-70E740481C1C}">
                <a14:useLocalDpi xmlns:a14="http://schemas.microsoft.com/office/drawing/2010/main" val="0"/>
              </a:ext>
            </a:extLst>
          </a:blip>
          <a:srcRect l="-1"/>
          <a:stretch/>
        </p:blipFill>
        <p:spPr>
          <a:xfrm>
            <a:off x="3885069" y="5273034"/>
            <a:ext cx="2695074" cy="747464"/>
          </a:xfrm>
          <a:prstGeom prst="rect">
            <a:avLst/>
          </a:prstGeom>
        </p:spPr>
      </p:pic>
      <p:sp>
        <p:nvSpPr>
          <p:cNvPr id="39" name="Bent Arrow 38"/>
          <p:cNvSpPr/>
          <p:nvPr/>
        </p:nvSpPr>
        <p:spPr>
          <a:xfrm flipV="1">
            <a:off x="2849843" y="3619871"/>
            <a:ext cx="1035226" cy="2269316"/>
          </a:xfrm>
          <a:prstGeom prst="bentArrow">
            <a:avLst>
              <a:gd name="adj1" fmla="val 25000"/>
              <a:gd name="adj2" fmla="val 25000"/>
              <a:gd name="adj3" fmla="val 25000"/>
              <a:gd name="adj4" fmla="val 22855"/>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tx1"/>
              </a:solidFill>
            </a:endParaRPr>
          </a:p>
        </p:txBody>
      </p:sp>
      <p:sp>
        <p:nvSpPr>
          <p:cNvPr id="40" name="Right Arrow 39"/>
          <p:cNvSpPr/>
          <p:nvPr/>
        </p:nvSpPr>
        <p:spPr>
          <a:xfrm>
            <a:off x="6526717" y="5421707"/>
            <a:ext cx="630383"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1580164207"/>
      </p:ext>
    </p:extLst>
  </p:cSld>
  <p:clrMapOvr>
    <a:masterClrMapping/>
  </p:clrMapOvr>
  <mc:AlternateContent xmlns:mc="http://schemas.openxmlformats.org/markup-compatibility/2006" xmlns:p14="http://schemas.microsoft.com/office/powerpoint/2010/main">
    <mc:Choice Requires="p14">
      <p:transition spd="slow" p14:dur="2000" advTm="22849"/>
    </mc:Choice>
    <mc:Fallback xmlns="">
      <p:transition spd="slow" advTm="2284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46" y="0"/>
            <a:ext cx="12201045"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1797" y="1022991"/>
            <a:ext cx="2762250" cy="2924175"/>
          </a:xfrm>
          <a:prstGeom prst="rect">
            <a:avLst/>
          </a:prstGeom>
        </p:spPr>
      </p:pic>
      <p:pic>
        <p:nvPicPr>
          <p:cNvPr id="16" name="Picture 15">
            <a:extLst>
              <a:ext uri="{FF2B5EF4-FFF2-40B4-BE49-F238E27FC236}">
                <a16:creationId xmlns:a16="http://schemas.microsoft.com/office/drawing/2014/main" id="{172C0511-EC1A-DA4D-96B8-F1E85F46D8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4782" y="961078"/>
            <a:ext cx="2505075" cy="3048000"/>
          </a:xfrm>
          <a:prstGeom prst="rect">
            <a:avLst/>
          </a:prstGeom>
        </p:spPr>
      </p:pic>
      <p:sp>
        <p:nvSpPr>
          <p:cNvPr id="7" name="Oval 6">
            <a:extLst>
              <a:ext uri="{FF2B5EF4-FFF2-40B4-BE49-F238E27FC236}">
                <a16:creationId xmlns:a16="http://schemas.microsoft.com/office/drawing/2014/main" id="{C2864FFD-E9D4-C446-9948-8F3B1F805270}"/>
              </a:ext>
            </a:extLst>
          </p:cNvPr>
          <p:cNvSpPr/>
          <p:nvPr/>
        </p:nvSpPr>
        <p:spPr>
          <a:xfrm>
            <a:off x="5762847" y="2264735"/>
            <a:ext cx="914400" cy="914400"/>
          </a:xfrm>
          <a:prstGeom prst="ellipse">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OR</a:t>
            </a:r>
          </a:p>
        </p:txBody>
      </p:sp>
    </p:spTree>
    <p:extLst>
      <p:ext uri="{BB962C8B-B14F-4D97-AF65-F5344CB8AC3E}">
        <p14:creationId xmlns:p14="http://schemas.microsoft.com/office/powerpoint/2010/main" val="1266272900"/>
      </p:ext>
    </p:extLst>
  </p:cSld>
  <p:clrMapOvr>
    <a:masterClrMapping/>
  </p:clrMapOvr>
  <mc:AlternateContent xmlns:mc="http://schemas.openxmlformats.org/markup-compatibility/2006" xmlns:p14="http://schemas.microsoft.com/office/powerpoint/2010/main">
    <mc:Choice Requires="p14">
      <p:transition spd="slow" p14:dur="2000" advTm="29614"/>
    </mc:Choice>
    <mc:Fallback xmlns="">
      <p:transition spd="slow" advTm="2961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46" y="0"/>
            <a:ext cx="12201045"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1797" y="1022991"/>
            <a:ext cx="2762250" cy="2924175"/>
          </a:xfrm>
          <a:prstGeom prst="rect">
            <a:avLst/>
          </a:prstGeom>
        </p:spPr>
      </p:pic>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9980" y="5563528"/>
            <a:ext cx="871285" cy="897294"/>
          </a:xfrm>
          <a:prstGeom prst="rect">
            <a:avLst/>
          </a:prstGeom>
        </p:spPr>
      </p:pic>
      <p:pic>
        <p:nvPicPr>
          <p:cNvPr id="42" name="Picture 4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2697" y="5502386"/>
            <a:ext cx="1074174" cy="880130"/>
          </a:xfrm>
          <a:prstGeom prst="rect">
            <a:avLst/>
          </a:prstGeom>
        </p:spPr>
      </p:pic>
      <p:pic>
        <p:nvPicPr>
          <p:cNvPr id="43" name="Picture 42"/>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109997" y="5502386"/>
            <a:ext cx="1046521" cy="897294"/>
          </a:xfrm>
          <a:prstGeom prst="rect">
            <a:avLst/>
          </a:prstGeom>
        </p:spPr>
      </p:pic>
      <p:pic>
        <p:nvPicPr>
          <p:cNvPr id="44" name="Picture 4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43397" y="5515366"/>
            <a:ext cx="894462" cy="867150"/>
          </a:xfrm>
          <a:prstGeom prst="rect">
            <a:avLst/>
          </a:prstGeom>
        </p:spPr>
      </p:pic>
      <p:pic>
        <p:nvPicPr>
          <p:cNvPr id="45" name="Picture 4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98706" y="5531103"/>
            <a:ext cx="1103044" cy="885078"/>
          </a:xfrm>
          <a:prstGeom prst="rect">
            <a:avLst/>
          </a:prstGeom>
        </p:spPr>
      </p:pic>
      <p:sp>
        <p:nvSpPr>
          <p:cNvPr id="50" name="Right Arrow 49"/>
          <p:cNvSpPr/>
          <p:nvPr/>
        </p:nvSpPr>
        <p:spPr>
          <a:xfrm rot="5400000">
            <a:off x="2689794" y="4961678"/>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1" name="Right Arrow 50"/>
          <p:cNvSpPr/>
          <p:nvPr/>
        </p:nvSpPr>
        <p:spPr>
          <a:xfrm rot="5400000">
            <a:off x="4390203" y="4956757"/>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2" name="Right Arrow 51"/>
          <p:cNvSpPr/>
          <p:nvPr/>
        </p:nvSpPr>
        <p:spPr>
          <a:xfrm rot="5400000">
            <a:off x="6045946" y="4961679"/>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3" name="Right Arrow 52"/>
          <p:cNvSpPr/>
          <p:nvPr/>
        </p:nvSpPr>
        <p:spPr>
          <a:xfrm rot="5400000">
            <a:off x="7816390" y="4963118"/>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4" name="Right Arrow 53"/>
          <p:cNvSpPr/>
          <p:nvPr/>
        </p:nvSpPr>
        <p:spPr>
          <a:xfrm rot="5400000">
            <a:off x="9506892" y="4960312"/>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6" name="Rectangle 55"/>
          <p:cNvSpPr/>
          <p:nvPr/>
        </p:nvSpPr>
        <p:spPr>
          <a:xfrm>
            <a:off x="2796364" y="4735969"/>
            <a:ext cx="7080210" cy="234187"/>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Picture 15">
            <a:extLst>
              <a:ext uri="{FF2B5EF4-FFF2-40B4-BE49-F238E27FC236}">
                <a16:creationId xmlns:a16="http://schemas.microsoft.com/office/drawing/2014/main" id="{172C0511-EC1A-DA4D-96B8-F1E85F46D8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94782" y="961078"/>
            <a:ext cx="2505075" cy="3048000"/>
          </a:xfrm>
          <a:prstGeom prst="rect">
            <a:avLst/>
          </a:prstGeom>
        </p:spPr>
      </p:pic>
      <p:sp>
        <p:nvSpPr>
          <p:cNvPr id="17" name="Oval 16">
            <a:extLst>
              <a:ext uri="{FF2B5EF4-FFF2-40B4-BE49-F238E27FC236}">
                <a16:creationId xmlns:a16="http://schemas.microsoft.com/office/drawing/2014/main" id="{4C0BEB78-0774-4C4B-8DA9-6F038B9FF547}"/>
              </a:ext>
            </a:extLst>
          </p:cNvPr>
          <p:cNvSpPr/>
          <p:nvPr/>
        </p:nvSpPr>
        <p:spPr>
          <a:xfrm>
            <a:off x="5762847" y="2264735"/>
            <a:ext cx="914400" cy="914400"/>
          </a:xfrm>
          <a:prstGeom prst="ellipse">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OR</a:t>
            </a:r>
          </a:p>
        </p:txBody>
      </p:sp>
    </p:spTree>
    <p:extLst>
      <p:ext uri="{BB962C8B-B14F-4D97-AF65-F5344CB8AC3E}">
        <p14:creationId xmlns:p14="http://schemas.microsoft.com/office/powerpoint/2010/main" val="926823910"/>
      </p:ext>
    </p:extLst>
  </p:cSld>
  <p:clrMapOvr>
    <a:masterClrMapping/>
  </p:clrMapOvr>
  <mc:AlternateContent xmlns:mc="http://schemas.openxmlformats.org/markup-compatibility/2006" xmlns:p14="http://schemas.microsoft.com/office/powerpoint/2010/main">
    <mc:Choice Requires="p14">
      <p:transition spd="slow" p14:dur="2000" advTm="10091"/>
    </mc:Choice>
    <mc:Fallback xmlns="">
      <p:transition spd="slow" advTm="1009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8713" y="1285011"/>
            <a:ext cx="871285" cy="897294"/>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315904" y="1157274"/>
            <a:ext cx="3560192" cy="3357105"/>
          </a:xfrm>
          <a:prstGeom prst="rect">
            <a:avLst/>
          </a:prstGeom>
        </p:spPr>
      </p:pic>
      <p:pic>
        <p:nvPicPr>
          <p:cNvPr id="35" name="Picture 3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470842" y="4624393"/>
            <a:ext cx="3405254" cy="1068525"/>
          </a:xfrm>
          <a:prstGeom prst="rect">
            <a:avLst/>
          </a:prstGeom>
        </p:spPr>
      </p:pic>
    </p:spTree>
    <p:extLst>
      <p:ext uri="{BB962C8B-B14F-4D97-AF65-F5344CB8AC3E}">
        <p14:creationId xmlns:p14="http://schemas.microsoft.com/office/powerpoint/2010/main" val="569681757"/>
      </p:ext>
    </p:extLst>
  </p:cSld>
  <p:clrMapOvr>
    <a:masterClrMapping/>
  </p:clrMapOvr>
  <mc:AlternateContent xmlns:mc="http://schemas.openxmlformats.org/markup-compatibility/2006" xmlns:p14="http://schemas.microsoft.com/office/powerpoint/2010/main">
    <mc:Choice Requires="p14">
      <p:transition spd="slow" p14:dur="2000" advTm="12461"/>
    </mc:Choice>
    <mc:Fallback xmlns="">
      <p:transition spd="slow" advTm="1246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DC36DBAF-13A6-42AE-8A7A-335B11097EA7}"/>
              </a:ext>
            </a:extLst>
          </p:cNvPr>
          <p:cNvPicPr>
            <a:picLocks noChangeAspect="1"/>
          </p:cNvPicPr>
          <p:nvPr/>
        </p:nvPicPr>
        <p:blipFill>
          <a:blip r:embed="rId3"/>
          <a:stretch>
            <a:fillRect/>
          </a:stretch>
        </p:blipFill>
        <p:spPr>
          <a:xfrm>
            <a:off x="3486425" y="1680173"/>
            <a:ext cx="5219149" cy="3746681"/>
          </a:xfrm>
          <a:prstGeom prst="rect">
            <a:avLst/>
          </a:prstGeom>
        </p:spPr>
      </p:pic>
      <p:pic>
        <p:nvPicPr>
          <p:cNvPr id="7" name="Picture 6">
            <a:extLst>
              <a:ext uri="{FF2B5EF4-FFF2-40B4-BE49-F238E27FC236}">
                <a16:creationId xmlns:a16="http://schemas.microsoft.com/office/drawing/2014/main" id="{195AE6DB-E4D4-0F4C-9179-ECC4EEA2252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039763" y="1115819"/>
            <a:ext cx="1046521" cy="897294"/>
          </a:xfrm>
          <a:prstGeom prst="rect">
            <a:avLst/>
          </a:prstGeom>
        </p:spPr>
      </p:pic>
    </p:spTree>
    <p:extLst>
      <p:ext uri="{BB962C8B-B14F-4D97-AF65-F5344CB8AC3E}">
        <p14:creationId xmlns:p14="http://schemas.microsoft.com/office/powerpoint/2010/main" val="3238468882"/>
      </p:ext>
    </p:extLst>
  </p:cSld>
  <p:clrMapOvr>
    <a:masterClrMapping/>
  </p:clrMapOvr>
  <mc:AlternateContent xmlns:mc="http://schemas.openxmlformats.org/markup-compatibility/2006" xmlns:p14="http://schemas.microsoft.com/office/powerpoint/2010/main">
    <mc:Choice Requires="p14">
      <p:transition spd="slow" p14:dur="2000" advTm="45044"/>
    </mc:Choice>
    <mc:Fallback xmlns="">
      <p:transition spd="slow" advTm="4504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F02AD638-9B02-4BD4-9CB6-235F716DDBFC}"/>
              </a:ext>
            </a:extLst>
          </p:cNvPr>
          <p:cNvPicPr>
            <a:picLocks noChangeAspect="1"/>
          </p:cNvPicPr>
          <p:nvPr/>
        </p:nvPicPr>
        <p:blipFill>
          <a:blip r:embed="rId3"/>
          <a:stretch>
            <a:fillRect/>
          </a:stretch>
        </p:blipFill>
        <p:spPr>
          <a:xfrm>
            <a:off x="3389386" y="1284319"/>
            <a:ext cx="5413228" cy="4289361"/>
          </a:xfrm>
          <a:prstGeom prst="rect">
            <a:avLst/>
          </a:prstGeom>
        </p:spPr>
      </p:pic>
      <p:pic>
        <p:nvPicPr>
          <p:cNvPr id="7" name="Picture 6">
            <a:extLst>
              <a:ext uri="{FF2B5EF4-FFF2-40B4-BE49-F238E27FC236}">
                <a16:creationId xmlns:a16="http://schemas.microsoft.com/office/drawing/2014/main" id="{F6FCFD8A-DD63-FD46-8CD3-EEE83FF073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6479" y="1048081"/>
            <a:ext cx="1074174" cy="880130"/>
          </a:xfrm>
          <a:prstGeom prst="rect">
            <a:avLst/>
          </a:prstGeom>
        </p:spPr>
      </p:pic>
    </p:spTree>
    <p:extLst>
      <p:ext uri="{BB962C8B-B14F-4D97-AF65-F5344CB8AC3E}">
        <p14:creationId xmlns:p14="http://schemas.microsoft.com/office/powerpoint/2010/main" val="2050390268"/>
      </p:ext>
    </p:extLst>
  </p:cSld>
  <p:clrMapOvr>
    <a:masterClrMapping/>
  </p:clrMapOvr>
  <mc:AlternateContent xmlns:mc="http://schemas.openxmlformats.org/markup-compatibility/2006" xmlns:p14="http://schemas.microsoft.com/office/powerpoint/2010/main">
    <mc:Choice Requires="p14">
      <p:transition spd="slow" p14:dur="2000" advTm="48728"/>
    </mc:Choice>
    <mc:Fallback xmlns="">
      <p:transition spd="slow" advTm="4872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188"/>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27497E9D-2DB1-4182-9ACD-EC27AA118713}"/>
              </a:ext>
            </a:extLst>
          </p:cNvPr>
          <p:cNvPicPr>
            <a:picLocks noChangeAspect="1"/>
          </p:cNvPicPr>
          <p:nvPr/>
        </p:nvPicPr>
        <p:blipFill rotWithShape="1">
          <a:blip r:embed="rId3">
            <a:extLst>
              <a:ext uri="{28A0092B-C50C-407E-A947-70E740481C1C}">
                <a14:useLocalDpi xmlns:a14="http://schemas.microsoft.com/office/drawing/2010/main"/>
              </a:ext>
            </a:extLst>
          </a:blip>
          <a:srcRect b="4277"/>
          <a:stretch/>
        </p:blipFill>
        <p:spPr>
          <a:xfrm>
            <a:off x="3466707" y="1090611"/>
            <a:ext cx="5238457" cy="4612784"/>
          </a:xfrm>
          <a:prstGeom prst="rect">
            <a:avLst/>
          </a:prstGeom>
        </p:spPr>
      </p:pic>
      <p:pic>
        <p:nvPicPr>
          <p:cNvPr id="7" name="Picture 6">
            <a:extLst>
              <a:ext uri="{FF2B5EF4-FFF2-40B4-BE49-F238E27FC236}">
                <a16:creationId xmlns:a16="http://schemas.microsoft.com/office/drawing/2014/main" id="{39246A91-106F-F448-91B9-538954FFFB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5164" y="1090611"/>
            <a:ext cx="1103044" cy="885078"/>
          </a:xfrm>
          <a:prstGeom prst="rect">
            <a:avLst/>
          </a:prstGeom>
        </p:spPr>
      </p:pic>
    </p:spTree>
    <p:extLst>
      <p:ext uri="{BB962C8B-B14F-4D97-AF65-F5344CB8AC3E}">
        <p14:creationId xmlns:p14="http://schemas.microsoft.com/office/powerpoint/2010/main" val="1157418812"/>
      </p:ext>
    </p:extLst>
  </p:cSld>
  <p:clrMapOvr>
    <a:masterClrMapping/>
  </p:clrMapOvr>
  <mc:AlternateContent xmlns:mc="http://schemas.openxmlformats.org/markup-compatibility/2006" xmlns:p14="http://schemas.microsoft.com/office/powerpoint/2010/main">
    <mc:Choice Requires="p14">
      <p:transition spd="slow" p14:dur="2000" advTm="54257"/>
    </mc:Choice>
    <mc:Fallback xmlns="">
      <p:transition spd="slow" advTm="5425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1DBE6501-02D9-437C-A764-05BC77416C44}"/>
              </a:ext>
            </a:extLst>
          </p:cNvPr>
          <p:cNvPicPr>
            <a:picLocks noChangeAspect="1"/>
          </p:cNvPicPr>
          <p:nvPr/>
        </p:nvPicPr>
        <p:blipFill rotWithShape="1">
          <a:blip r:embed="rId3"/>
          <a:srcRect b="3503"/>
          <a:stretch/>
        </p:blipFill>
        <p:spPr>
          <a:xfrm>
            <a:off x="3282991" y="920479"/>
            <a:ext cx="5626018" cy="5017041"/>
          </a:xfrm>
          <a:prstGeom prst="rect">
            <a:avLst/>
          </a:prstGeom>
        </p:spPr>
      </p:pic>
      <p:pic>
        <p:nvPicPr>
          <p:cNvPr id="8" name="Picture 7">
            <a:extLst>
              <a:ext uri="{FF2B5EF4-FFF2-40B4-BE49-F238E27FC236}">
                <a16:creationId xmlns:a16="http://schemas.microsoft.com/office/drawing/2014/main" id="{BB444D14-DF99-C849-81D1-71B7E73630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7769" y="1398955"/>
            <a:ext cx="894462" cy="867150"/>
          </a:xfrm>
          <a:prstGeom prst="rect">
            <a:avLst/>
          </a:prstGeom>
        </p:spPr>
      </p:pic>
    </p:spTree>
    <p:extLst>
      <p:ext uri="{BB962C8B-B14F-4D97-AF65-F5344CB8AC3E}">
        <p14:creationId xmlns:p14="http://schemas.microsoft.com/office/powerpoint/2010/main" val="2492840455"/>
      </p:ext>
    </p:extLst>
  </p:cSld>
  <p:clrMapOvr>
    <a:masterClrMapping/>
  </p:clrMapOvr>
  <mc:AlternateContent xmlns:mc="http://schemas.openxmlformats.org/markup-compatibility/2006" xmlns:p14="http://schemas.microsoft.com/office/powerpoint/2010/main">
    <mc:Choice Requires="p14">
      <p:transition spd="slow" p14:dur="2000" advTm="27923"/>
    </mc:Choice>
    <mc:Fallback xmlns="">
      <p:transition spd="slow" advTm="2792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5631" y="1158844"/>
            <a:ext cx="2505075" cy="3048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7980" y="1861419"/>
            <a:ext cx="2752725" cy="3705225"/>
          </a:xfrm>
          <a:prstGeom prst="rect">
            <a:avLst/>
          </a:prstGeom>
        </p:spPr>
      </p:pic>
      <p:sp>
        <p:nvSpPr>
          <p:cNvPr id="40" name="Bent Arrow 39"/>
          <p:cNvSpPr/>
          <p:nvPr/>
        </p:nvSpPr>
        <p:spPr>
          <a:xfrm flipV="1">
            <a:off x="4060181" y="4034689"/>
            <a:ext cx="1993290" cy="1365449"/>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909283056"/>
      </p:ext>
    </p:extLst>
  </p:cSld>
  <p:clrMapOvr>
    <a:masterClrMapping/>
  </p:clrMapOvr>
  <mc:AlternateContent xmlns:mc="http://schemas.openxmlformats.org/markup-compatibility/2006" xmlns:p14="http://schemas.microsoft.com/office/powerpoint/2010/main">
    <mc:Choice Requires="p14">
      <p:transition spd="slow" p14:dur="2000" advTm="9489"/>
    </mc:Choice>
    <mc:Fallback xmlns="">
      <p:transition spd="slow" advTm="948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6355" y="1218201"/>
            <a:ext cx="894462" cy="86715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7090" y="2349740"/>
            <a:ext cx="2552700" cy="301942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3370" y="2182488"/>
            <a:ext cx="3276600" cy="3248025"/>
          </a:xfrm>
          <a:prstGeom prst="rect">
            <a:avLst/>
          </a:prstGeom>
        </p:spPr>
      </p:pic>
      <p:sp>
        <p:nvSpPr>
          <p:cNvPr id="27" name="Right Arrow 26"/>
          <p:cNvSpPr/>
          <p:nvPr/>
        </p:nvSpPr>
        <p:spPr>
          <a:xfrm>
            <a:off x="5330997" y="4728748"/>
            <a:ext cx="1403644"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3943575573"/>
      </p:ext>
    </p:extLst>
  </p:cSld>
  <p:clrMapOvr>
    <a:masterClrMapping/>
  </p:clrMapOvr>
  <mc:AlternateContent xmlns:mc="http://schemas.openxmlformats.org/markup-compatibility/2006" xmlns:p14="http://schemas.microsoft.com/office/powerpoint/2010/main">
    <mc:Choice Requires="p14">
      <p:transition spd="slow" p14:dur="2000" advTm="18840"/>
    </mc:Choice>
    <mc:Fallback xmlns="">
      <p:transition spd="slow" advTm="1884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35439457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19862</TotalTime>
  <Words>1381</Words>
  <Application>Microsoft Macintosh PowerPoint</Application>
  <PresentationFormat>Widescreen</PresentationFormat>
  <Paragraphs>76</Paragraphs>
  <Slides>17</Slides>
  <Notes>17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Calibri</vt:lpstr>
      <vt:lpstr>Calibri Light</vt:lpstr>
      <vt:lpstr>Century Gothic</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772</cp:revision>
  <cp:lastPrinted>2020-11-10T18:22:51Z</cp:lastPrinted>
  <dcterms:created xsi:type="dcterms:W3CDTF">2015-05-17T14:23:03Z</dcterms:created>
  <dcterms:modified xsi:type="dcterms:W3CDTF">2021-12-13T14:34:23Z</dcterms:modified>
</cp:coreProperties>
</file>